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2"/>
  </p:notesMasterIdLst>
  <p:sldIdLst>
    <p:sldId id="256" r:id="rId2"/>
    <p:sldId id="257" r:id="rId3"/>
    <p:sldId id="366" r:id="rId4"/>
    <p:sldId id="368" r:id="rId5"/>
    <p:sldId id="287" r:id="rId6"/>
    <p:sldId id="369" r:id="rId7"/>
    <p:sldId id="288" r:id="rId8"/>
    <p:sldId id="284" r:id="rId9"/>
    <p:sldId id="364" r:id="rId10"/>
    <p:sldId id="297" r:id="rId11"/>
    <p:sldId id="325" r:id="rId12"/>
    <p:sldId id="302" r:id="rId13"/>
    <p:sldId id="343" r:id="rId14"/>
    <p:sldId id="346" r:id="rId15"/>
    <p:sldId id="347" r:id="rId16"/>
    <p:sldId id="353" r:id="rId17"/>
    <p:sldId id="355" r:id="rId18"/>
    <p:sldId id="351" r:id="rId19"/>
    <p:sldId id="356" r:id="rId20"/>
    <p:sldId id="357" r:id="rId21"/>
    <p:sldId id="360" r:id="rId22"/>
    <p:sldId id="359" r:id="rId23"/>
    <p:sldId id="362" r:id="rId24"/>
    <p:sldId id="303" r:id="rId25"/>
    <p:sldId id="308" r:id="rId26"/>
    <p:sldId id="304" r:id="rId27"/>
    <p:sldId id="259" r:id="rId28"/>
    <p:sldId id="326" r:id="rId29"/>
    <p:sldId id="263" r:id="rId30"/>
    <p:sldId id="332" r:id="rId31"/>
    <p:sldId id="267" r:id="rId32"/>
    <p:sldId id="331" r:id="rId33"/>
    <p:sldId id="333" r:id="rId34"/>
    <p:sldId id="272" r:id="rId35"/>
    <p:sldId id="337" r:id="rId36"/>
    <p:sldId id="281" r:id="rId37"/>
    <p:sldId id="277" r:id="rId38"/>
    <p:sldId id="290" r:id="rId39"/>
    <p:sldId id="334" r:id="rId40"/>
    <p:sldId id="294"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34" autoAdjust="0"/>
    <p:restoredTop sz="94691" autoAdjust="0"/>
  </p:normalViewPr>
  <p:slideViewPr>
    <p:cSldViewPr snapToGrid="0">
      <p:cViewPr varScale="1">
        <p:scale>
          <a:sx n="108" d="100"/>
          <a:sy n="108" d="100"/>
        </p:scale>
        <p:origin x="42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iagrams/_rels/data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ata3.xml.rels><?xml version="1.0" encoding="UTF-8" standalone="yes"?>
<Relationships xmlns="http://schemas.openxmlformats.org/package/2006/relationships"><Relationship Id="rId2" Type="http://schemas.openxmlformats.org/officeDocument/2006/relationships/image" Target="../media/image9.svg"/><Relationship Id="rId1" Type="http://schemas.openxmlformats.org/officeDocument/2006/relationships/image" Target="../media/image8.png"/></Relationships>
</file>

<file path=ppt/diagrams/_rels/drawing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4" Type="http://schemas.openxmlformats.org/officeDocument/2006/relationships/image" Target="../media/image9.svg"/></Relationships>
</file>

<file path=ppt/diagrams/_rels/drawing3.xml.rels><?xml version="1.0" encoding="UTF-8" standalone="yes"?>
<Relationships xmlns="http://schemas.openxmlformats.org/package/2006/relationships"><Relationship Id="rId2" Type="http://schemas.openxmlformats.org/officeDocument/2006/relationships/image" Target="../media/image9.svg"/><Relationship Id="rId1" Type="http://schemas.openxmlformats.org/officeDocument/2006/relationships/image" Target="../media/image8.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F33E22-9B15-453B-9926-E0F50C2B87A0}" type="doc">
      <dgm:prSet loTypeId="urn:microsoft.com/office/officeart/2005/8/layout/vList2" loCatId="list" qsTypeId="urn:microsoft.com/office/officeart/2005/8/quickstyle/simple5" qsCatId="simple" csTypeId="urn:microsoft.com/office/officeart/2005/8/colors/colorful1" csCatId="colorful"/>
      <dgm:spPr/>
      <dgm:t>
        <a:bodyPr/>
        <a:lstStyle/>
        <a:p>
          <a:endParaRPr lang="en-US"/>
        </a:p>
      </dgm:t>
    </dgm:pt>
    <dgm:pt modelId="{FBA686B5-15C2-48D6-A559-4F22C4A82F2D}">
      <dgm:prSet/>
      <dgm:spPr/>
      <dgm:t>
        <a:bodyPr/>
        <a:lstStyle/>
        <a:p>
          <a:r>
            <a:rPr lang="en-US" b="0" i="0"/>
            <a:t>• Lee Amstrong</a:t>
          </a:r>
          <a:endParaRPr lang="en-US"/>
        </a:p>
      </dgm:t>
    </dgm:pt>
    <dgm:pt modelId="{2172B232-32D4-4D02-954E-D3D5652D56FC}" type="parTrans" cxnId="{BCD95844-7629-4DC8-B0DD-2912986746EA}">
      <dgm:prSet/>
      <dgm:spPr/>
      <dgm:t>
        <a:bodyPr/>
        <a:lstStyle/>
        <a:p>
          <a:endParaRPr lang="en-US"/>
        </a:p>
      </dgm:t>
    </dgm:pt>
    <dgm:pt modelId="{1D613749-01FB-4614-B4A2-301F5284AFEF}" type="sibTrans" cxnId="{BCD95844-7629-4DC8-B0DD-2912986746EA}">
      <dgm:prSet/>
      <dgm:spPr/>
      <dgm:t>
        <a:bodyPr/>
        <a:lstStyle/>
        <a:p>
          <a:endParaRPr lang="en-US"/>
        </a:p>
      </dgm:t>
    </dgm:pt>
    <dgm:pt modelId="{70C250D3-E784-4B8A-BF2B-71945506FA33}">
      <dgm:prSet/>
      <dgm:spPr/>
      <dgm:t>
        <a:bodyPr/>
        <a:lstStyle/>
        <a:p>
          <a:r>
            <a:rPr lang="en-US" b="0" i="0"/>
            <a:t>• Julian Ravelo </a:t>
          </a:r>
          <a:endParaRPr lang="en-US"/>
        </a:p>
      </dgm:t>
    </dgm:pt>
    <dgm:pt modelId="{4F59A207-2277-4AC5-B80A-5DA54E965809}" type="parTrans" cxnId="{1BD419CB-7CC1-4E2A-B85B-134B5F600760}">
      <dgm:prSet/>
      <dgm:spPr/>
      <dgm:t>
        <a:bodyPr/>
        <a:lstStyle/>
        <a:p>
          <a:endParaRPr lang="en-US"/>
        </a:p>
      </dgm:t>
    </dgm:pt>
    <dgm:pt modelId="{925DA014-4575-4E39-8169-27EF4D298FFE}" type="sibTrans" cxnId="{1BD419CB-7CC1-4E2A-B85B-134B5F600760}">
      <dgm:prSet/>
      <dgm:spPr/>
      <dgm:t>
        <a:bodyPr/>
        <a:lstStyle/>
        <a:p>
          <a:endParaRPr lang="en-US"/>
        </a:p>
      </dgm:t>
    </dgm:pt>
    <dgm:pt modelId="{53C00807-DC48-4C41-B44F-1F411550CE21}">
      <dgm:prSet/>
      <dgm:spPr/>
      <dgm:t>
        <a:bodyPr/>
        <a:lstStyle/>
        <a:p>
          <a:r>
            <a:rPr lang="en-US" b="0" i="0"/>
            <a:t>• Damian Kifuso</a:t>
          </a:r>
          <a:endParaRPr lang="en-US"/>
        </a:p>
      </dgm:t>
    </dgm:pt>
    <dgm:pt modelId="{241DEBC7-0B31-4C5D-A1D1-327DCED9A056}" type="parTrans" cxnId="{F42C2E95-B07B-4EB7-8376-7BD7672C5C07}">
      <dgm:prSet/>
      <dgm:spPr/>
      <dgm:t>
        <a:bodyPr/>
        <a:lstStyle/>
        <a:p>
          <a:endParaRPr lang="en-US"/>
        </a:p>
      </dgm:t>
    </dgm:pt>
    <dgm:pt modelId="{666BFD04-2E46-4CB0-81D1-9BBA73ECC0FF}" type="sibTrans" cxnId="{F42C2E95-B07B-4EB7-8376-7BD7672C5C07}">
      <dgm:prSet/>
      <dgm:spPr/>
      <dgm:t>
        <a:bodyPr/>
        <a:lstStyle/>
        <a:p>
          <a:endParaRPr lang="en-US"/>
        </a:p>
      </dgm:t>
    </dgm:pt>
    <dgm:pt modelId="{6A426CEB-2BD1-4A34-8DBA-CD80A7859CD3}" type="pres">
      <dgm:prSet presAssocID="{25F33E22-9B15-453B-9926-E0F50C2B87A0}" presName="linear" presStyleCnt="0">
        <dgm:presLayoutVars>
          <dgm:animLvl val="lvl"/>
          <dgm:resizeHandles val="exact"/>
        </dgm:presLayoutVars>
      </dgm:prSet>
      <dgm:spPr/>
    </dgm:pt>
    <dgm:pt modelId="{D57846FB-0AD5-4DD6-BAA0-69B9470E24E9}" type="pres">
      <dgm:prSet presAssocID="{FBA686B5-15C2-48D6-A559-4F22C4A82F2D}" presName="parentText" presStyleLbl="node1" presStyleIdx="0" presStyleCnt="3">
        <dgm:presLayoutVars>
          <dgm:chMax val="0"/>
          <dgm:bulletEnabled val="1"/>
        </dgm:presLayoutVars>
      </dgm:prSet>
      <dgm:spPr/>
    </dgm:pt>
    <dgm:pt modelId="{AF786B4E-4179-4685-8DFE-52BF2FAE0D8B}" type="pres">
      <dgm:prSet presAssocID="{1D613749-01FB-4614-B4A2-301F5284AFEF}" presName="spacer" presStyleCnt="0"/>
      <dgm:spPr/>
    </dgm:pt>
    <dgm:pt modelId="{B037510F-A5B7-490A-8BE5-4B714AAB6EC0}" type="pres">
      <dgm:prSet presAssocID="{70C250D3-E784-4B8A-BF2B-71945506FA33}" presName="parentText" presStyleLbl="node1" presStyleIdx="1" presStyleCnt="3">
        <dgm:presLayoutVars>
          <dgm:chMax val="0"/>
          <dgm:bulletEnabled val="1"/>
        </dgm:presLayoutVars>
      </dgm:prSet>
      <dgm:spPr/>
    </dgm:pt>
    <dgm:pt modelId="{7B6CA8E8-F8EB-4A13-B058-38D0F73FD2FD}" type="pres">
      <dgm:prSet presAssocID="{925DA014-4575-4E39-8169-27EF4D298FFE}" presName="spacer" presStyleCnt="0"/>
      <dgm:spPr/>
    </dgm:pt>
    <dgm:pt modelId="{E8EE86DF-82CB-4B4F-9E2C-DE019407548E}" type="pres">
      <dgm:prSet presAssocID="{53C00807-DC48-4C41-B44F-1F411550CE21}" presName="parentText" presStyleLbl="node1" presStyleIdx="2" presStyleCnt="3">
        <dgm:presLayoutVars>
          <dgm:chMax val="0"/>
          <dgm:bulletEnabled val="1"/>
        </dgm:presLayoutVars>
      </dgm:prSet>
      <dgm:spPr/>
    </dgm:pt>
  </dgm:ptLst>
  <dgm:cxnLst>
    <dgm:cxn modelId="{CAF44F32-AF98-43F5-81CA-DC79025CC14F}" type="presOf" srcId="{FBA686B5-15C2-48D6-A559-4F22C4A82F2D}" destId="{D57846FB-0AD5-4DD6-BAA0-69B9470E24E9}" srcOrd="0" destOrd="0" presId="urn:microsoft.com/office/officeart/2005/8/layout/vList2"/>
    <dgm:cxn modelId="{BCD95844-7629-4DC8-B0DD-2912986746EA}" srcId="{25F33E22-9B15-453B-9926-E0F50C2B87A0}" destId="{FBA686B5-15C2-48D6-A559-4F22C4A82F2D}" srcOrd="0" destOrd="0" parTransId="{2172B232-32D4-4D02-954E-D3D5652D56FC}" sibTransId="{1D613749-01FB-4614-B4A2-301F5284AFEF}"/>
    <dgm:cxn modelId="{76FB8E54-F663-491A-A595-A6A88D292D4A}" type="presOf" srcId="{53C00807-DC48-4C41-B44F-1F411550CE21}" destId="{E8EE86DF-82CB-4B4F-9E2C-DE019407548E}" srcOrd="0" destOrd="0" presId="urn:microsoft.com/office/officeart/2005/8/layout/vList2"/>
    <dgm:cxn modelId="{A3EA5684-F02B-44EF-BE69-E8F91D6B0234}" type="presOf" srcId="{70C250D3-E784-4B8A-BF2B-71945506FA33}" destId="{B037510F-A5B7-490A-8BE5-4B714AAB6EC0}" srcOrd="0" destOrd="0" presId="urn:microsoft.com/office/officeart/2005/8/layout/vList2"/>
    <dgm:cxn modelId="{F42C2E95-B07B-4EB7-8376-7BD7672C5C07}" srcId="{25F33E22-9B15-453B-9926-E0F50C2B87A0}" destId="{53C00807-DC48-4C41-B44F-1F411550CE21}" srcOrd="2" destOrd="0" parTransId="{241DEBC7-0B31-4C5D-A1D1-327DCED9A056}" sibTransId="{666BFD04-2E46-4CB0-81D1-9BBA73ECC0FF}"/>
    <dgm:cxn modelId="{D2D8E9C4-9760-45B4-AE43-4B1B7C39CD1D}" type="presOf" srcId="{25F33E22-9B15-453B-9926-E0F50C2B87A0}" destId="{6A426CEB-2BD1-4A34-8DBA-CD80A7859CD3}" srcOrd="0" destOrd="0" presId="urn:microsoft.com/office/officeart/2005/8/layout/vList2"/>
    <dgm:cxn modelId="{1BD419CB-7CC1-4E2A-B85B-134B5F600760}" srcId="{25F33E22-9B15-453B-9926-E0F50C2B87A0}" destId="{70C250D3-E784-4B8A-BF2B-71945506FA33}" srcOrd="1" destOrd="0" parTransId="{4F59A207-2277-4AC5-B80A-5DA54E965809}" sibTransId="{925DA014-4575-4E39-8169-27EF4D298FFE}"/>
    <dgm:cxn modelId="{739360B0-5CD8-4BE6-B0DE-3271FCF81E32}" type="presParOf" srcId="{6A426CEB-2BD1-4A34-8DBA-CD80A7859CD3}" destId="{D57846FB-0AD5-4DD6-BAA0-69B9470E24E9}" srcOrd="0" destOrd="0" presId="urn:microsoft.com/office/officeart/2005/8/layout/vList2"/>
    <dgm:cxn modelId="{57FF8681-B4AD-44D8-9E89-413EC4D3FD8E}" type="presParOf" srcId="{6A426CEB-2BD1-4A34-8DBA-CD80A7859CD3}" destId="{AF786B4E-4179-4685-8DFE-52BF2FAE0D8B}" srcOrd="1" destOrd="0" presId="urn:microsoft.com/office/officeart/2005/8/layout/vList2"/>
    <dgm:cxn modelId="{78A02CAE-1D1C-4EB4-8F25-A48627CA3975}" type="presParOf" srcId="{6A426CEB-2BD1-4A34-8DBA-CD80A7859CD3}" destId="{B037510F-A5B7-490A-8BE5-4B714AAB6EC0}" srcOrd="2" destOrd="0" presId="urn:microsoft.com/office/officeart/2005/8/layout/vList2"/>
    <dgm:cxn modelId="{67EF6C7D-90FB-4326-9D92-8530D5F18593}" type="presParOf" srcId="{6A426CEB-2BD1-4A34-8DBA-CD80A7859CD3}" destId="{7B6CA8E8-F8EB-4A13-B058-38D0F73FD2FD}" srcOrd="3" destOrd="0" presId="urn:microsoft.com/office/officeart/2005/8/layout/vList2"/>
    <dgm:cxn modelId="{14069511-EFA3-432A-8A60-6F58878C584B}" type="presParOf" srcId="{6A426CEB-2BD1-4A34-8DBA-CD80A7859CD3}" destId="{E8EE86DF-82CB-4B4F-9E2C-DE019407548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3522270-E996-4B8B-AC66-6E237621F3C5}"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C422F7C-56AE-40CB-AE9E-257D93CA524D}">
      <dgm:prSet custT="1"/>
      <dgm:spPr/>
      <dgm:t>
        <a:bodyPr/>
        <a:lstStyle/>
        <a:p>
          <a:pPr>
            <a:lnSpc>
              <a:spcPct val="100000"/>
            </a:lnSpc>
          </a:pPr>
          <a:r>
            <a:rPr lang="en-US" sz="1100" b="0" i="0" dirty="0"/>
            <a:t>The hypothesis for this data analysis project could be framed as follows:</a:t>
          </a:r>
          <a:endParaRPr lang="en-US" sz="1100" dirty="0"/>
        </a:p>
      </dgm:t>
    </dgm:pt>
    <dgm:pt modelId="{0F013D54-9A98-417F-93E6-9ABBD2707FC3}" type="parTrans" cxnId="{3A9E14E5-BB55-468E-A10D-15DD01DBD2D7}">
      <dgm:prSet/>
      <dgm:spPr/>
      <dgm:t>
        <a:bodyPr/>
        <a:lstStyle/>
        <a:p>
          <a:endParaRPr lang="en-US"/>
        </a:p>
      </dgm:t>
    </dgm:pt>
    <dgm:pt modelId="{A2C1B7A7-7E7A-45A1-BB04-AF4352822EE7}" type="sibTrans" cxnId="{3A9E14E5-BB55-468E-A10D-15DD01DBD2D7}">
      <dgm:prSet/>
      <dgm:spPr/>
      <dgm:t>
        <a:bodyPr/>
        <a:lstStyle/>
        <a:p>
          <a:endParaRPr lang="en-US"/>
        </a:p>
      </dgm:t>
    </dgm:pt>
    <dgm:pt modelId="{B05BD498-6984-43CE-8C20-E248803EFC28}">
      <dgm:prSet custT="1"/>
      <dgm:spPr/>
      <dgm:t>
        <a:bodyPr/>
        <a:lstStyle/>
        <a:p>
          <a:pPr>
            <a:lnSpc>
              <a:spcPct val="100000"/>
            </a:lnSpc>
          </a:pPr>
          <a:r>
            <a:rPr lang="en-US" sz="1100" b="1" i="0" dirty="0"/>
            <a:t>Alternative Hypothesis (H1):</a:t>
          </a:r>
          <a:r>
            <a:rPr lang="en-US" sz="1100" b="0" i="0" dirty="0"/>
            <a:t> Weather conditions have a significant correlation with Uber ride frequency. Specifically, extreme weather conditions, such as very high or very low temperatures and heavy rainfall, lead to an increase in Uber ride demand. Seasonal patterns, particularly in summer and winter, significantly influence ride frequency.</a:t>
          </a:r>
          <a:endParaRPr lang="en-US" sz="1100" dirty="0"/>
        </a:p>
      </dgm:t>
    </dgm:pt>
    <dgm:pt modelId="{4005849E-0D83-415B-9BDC-E85DFB6DCFE5}" type="parTrans" cxnId="{B5E6B1C2-11D4-4C2E-B623-DD8EB3481433}">
      <dgm:prSet/>
      <dgm:spPr/>
      <dgm:t>
        <a:bodyPr/>
        <a:lstStyle/>
        <a:p>
          <a:endParaRPr lang="en-US"/>
        </a:p>
      </dgm:t>
    </dgm:pt>
    <dgm:pt modelId="{948AFB4F-C18C-4087-A2F5-63957B56A917}" type="sibTrans" cxnId="{B5E6B1C2-11D4-4C2E-B623-DD8EB3481433}">
      <dgm:prSet/>
      <dgm:spPr/>
      <dgm:t>
        <a:bodyPr/>
        <a:lstStyle/>
        <a:p>
          <a:endParaRPr lang="en-US"/>
        </a:p>
      </dgm:t>
    </dgm:pt>
    <dgm:pt modelId="{8FC4E1D0-2DC3-418C-83AA-727D496D3D88}" type="pres">
      <dgm:prSet presAssocID="{D3522270-E996-4B8B-AC66-6E237621F3C5}" presName="root" presStyleCnt="0">
        <dgm:presLayoutVars>
          <dgm:dir/>
          <dgm:resizeHandles val="exact"/>
        </dgm:presLayoutVars>
      </dgm:prSet>
      <dgm:spPr/>
    </dgm:pt>
    <dgm:pt modelId="{A79E3EA0-6230-4785-955B-BAB8747C3409}" type="pres">
      <dgm:prSet presAssocID="{FC422F7C-56AE-40CB-AE9E-257D93CA524D}" presName="compNode" presStyleCnt="0"/>
      <dgm:spPr/>
    </dgm:pt>
    <dgm:pt modelId="{EF597405-83DE-4FB0-8797-991F8CAA6A47}" type="pres">
      <dgm:prSet presAssocID="{FC422F7C-56AE-40CB-AE9E-257D93CA524D}" presName="bgRect" presStyleLbl="bgShp" presStyleIdx="0" presStyleCnt="2"/>
      <dgm:spPr/>
    </dgm:pt>
    <dgm:pt modelId="{20E2A16E-C2A9-4527-A843-E09B89F642F6}" type="pres">
      <dgm:prSet presAssocID="{FC422F7C-56AE-40CB-AE9E-257D93CA524D}"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Statistics"/>
        </a:ext>
      </dgm:extLst>
    </dgm:pt>
    <dgm:pt modelId="{3A4FCAAD-2A9C-42A1-8320-EE302D53CFA5}" type="pres">
      <dgm:prSet presAssocID="{FC422F7C-56AE-40CB-AE9E-257D93CA524D}" presName="spaceRect" presStyleCnt="0"/>
      <dgm:spPr/>
    </dgm:pt>
    <dgm:pt modelId="{391A85B6-17C7-482C-8381-B481C2C1D3CC}" type="pres">
      <dgm:prSet presAssocID="{FC422F7C-56AE-40CB-AE9E-257D93CA524D}" presName="parTx" presStyleLbl="revTx" presStyleIdx="0" presStyleCnt="2">
        <dgm:presLayoutVars>
          <dgm:chMax val="0"/>
          <dgm:chPref val="0"/>
        </dgm:presLayoutVars>
      </dgm:prSet>
      <dgm:spPr/>
    </dgm:pt>
    <dgm:pt modelId="{519C2B20-341A-4BD8-BBC0-A7DB8F094D97}" type="pres">
      <dgm:prSet presAssocID="{A2C1B7A7-7E7A-45A1-BB04-AF4352822EE7}" presName="sibTrans" presStyleCnt="0"/>
      <dgm:spPr/>
    </dgm:pt>
    <dgm:pt modelId="{3F4FB7DB-BDD3-4FF1-B6CA-F6216C9A399C}" type="pres">
      <dgm:prSet presAssocID="{B05BD498-6984-43CE-8C20-E248803EFC28}" presName="compNode" presStyleCnt="0"/>
      <dgm:spPr/>
    </dgm:pt>
    <dgm:pt modelId="{38579DFC-4A09-4D7F-BBA5-BFDCF33C57DD}" type="pres">
      <dgm:prSet presAssocID="{B05BD498-6984-43CE-8C20-E248803EFC28}" presName="bgRect" presStyleLbl="bgShp" presStyleIdx="1" presStyleCnt="2"/>
      <dgm:spPr/>
    </dgm:pt>
    <dgm:pt modelId="{DC9B88C3-36C0-4D13-B032-C8F9481EF8EA}" type="pres">
      <dgm:prSet presAssocID="{B05BD498-6984-43CE-8C20-E248803EFC28}"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hat"/>
        </a:ext>
      </dgm:extLst>
    </dgm:pt>
    <dgm:pt modelId="{175E9251-704B-4319-A394-B7CAF766C067}" type="pres">
      <dgm:prSet presAssocID="{B05BD498-6984-43CE-8C20-E248803EFC28}" presName="spaceRect" presStyleCnt="0"/>
      <dgm:spPr/>
    </dgm:pt>
    <dgm:pt modelId="{20DD3153-69CA-4189-84A7-6C430F59AA56}" type="pres">
      <dgm:prSet presAssocID="{B05BD498-6984-43CE-8C20-E248803EFC28}" presName="parTx" presStyleLbl="revTx" presStyleIdx="1" presStyleCnt="2">
        <dgm:presLayoutVars>
          <dgm:chMax val="0"/>
          <dgm:chPref val="0"/>
        </dgm:presLayoutVars>
      </dgm:prSet>
      <dgm:spPr/>
    </dgm:pt>
  </dgm:ptLst>
  <dgm:cxnLst>
    <dgm:cxn modelId="{9BE4CF1A-FB2E-4FEA-BF34-3BD91110486F}" type="presOf" srcId="{FC422F7C-56AE-40CB-AE9E-257D93CA524D}" destId="{391A85B6-17C7-482C-8381-B481C2C1D3CC}" srcOrd="0" destOrd="0" presId="urn:microsoft.com/office/officeart/2018/2/layout/IconVerticalSolidList"/>
    <dgm:cxn modelId="{0935D289-41B1-45BC-8672-B4C4B2C3F96F}" type="presOf" srcId="{B05BD498-6984-43CE-8C20-E248803EFC28}" destId="{20DD3153-69CA-4189-84A7-6C430F59AA56}" srcOrd="0" destOrd="0" presId="urn:microsoft.com/office/officeart/2018/2/layout/IconVerticalSolidList"/>
    <dgm:cxn modelId="{695E819E-D59E-42E3-823F-5B7BE6C463E9}" type="presOf" srcId="{D3522270-E996-4B8B-AC66-6E237621F3C5}" destId="{8FC4E1D0-2DC3-418C-83AA-727D496D3D88}" srcOrd="0" destOrd="0" presId="urn:microsoft.com/office/officeart/2018/2/layout/IconVerticalSolidList"/>
    <dgm:cxn modelId="{B5E6B1C2-11D4-4C2E-B623-DD8EB3481433}" srcId="{D3522270-E996-4B8B-AC66-6E237621F3C5}" destId="{B05BD498-6984-43CE-8C20-E248803EFC28}" srcOrd="1" destOrd="0" parTransId="{4005849E-0D83-415B-9BDC-E85DFB6DCFE5}" sibTransId="{948AFB4F-C18C-4087-A2F5-63957B56A917}"/>
    <dgm:cxn modelId="{3A9E14E5-BB55-468E-A10D-15DD01DBD2D7}" srcId="{D3522270-E996-4B8B-AC66-6E237621F3C5}" destId="{FC422F7C-56AE-40CB-AE9E-257D93CA524D}" srcOrd="0" destOrd="0" parTransId="{0F013D54-9A98-417F-93E6-9ABBD2707FC3}" sibTransId="{A2C1B7A7-7E7A-45A1-BB04-AF4352822EE7}"/>
    <dgm:cxn modelId="{4964ED83-DB4A-43A4-BA75-77ACE5869936}" type="presParOf" srcId="{8FC4E1D0-2DC3-418C-83AA-727D496D3D88}" destId="{A79E3EA0-6230-4785-955B-BAB8747C3409}" srcOrd="0" destOrd="0" presId="urn:microsoft.com/office/officeart/2018/2/layout/IconVerticalSolidList"/>
    <dgm:cxn modelId="{4D0987E3-F74B-41F9-B8E5-70BC59751843}" type="presParOf" srcId="{A79E3EA0-6230-4785-955B-BAB8747C3409}" destId="{EF597405-83DE-4FB0-8797-991F8CAA6A47}" srcOrd="0" destOrd="0" presId="urn:microsoft.com/office/officeart/2018/2/layout/IconVerticalSolidList"/>
    <dgm:cxn modelId="{F87B34CD-163E-423F-80E0-CCB156027C3A}" type="presParOf" srcId="{A79E3EA0-6230-4785-955B-BAB8747C3409}" destId="{20E2A16E-C2A9-4527-A843-E09B89F642F6}" srcOrd="1" destOrd="0" presId="urn:microsoft.com/office/officeart/2018/2/layout/IconVerticalSolidList"/>
    <dgm:cxn modelId="{7EF80EB2-6F0D-409A-AAFC-6AD3053D3433}" type="presParOf" srcId="{A79E3EA0-6230-4785-955B-BAB8747C3409}" destId="{3A4FCAAD-2A9C-42A1-8320-EE302D53CFA5}" srcOrd="2" destOrd="0" presId="urn:microsoft.com/office/officeart/2018/2/layout/IconVerticalSolidList"/>
    <dgm:cxn modelId="{53788F8C-B83C-4DAF-9516-2CC8C5CEE8DF}" type="presParOf" srcId="{A79E3EA0-6230-4785-955B-BAB8747C3409}" destId="{391A85B6-17C7-482C-8381-B481C2C1D3CC}" srcOrd="3" destOrd="0" presId="urn:microsoft.com/office/officeart/2018/2/layout/IconVerticalSolidList"/>
    <dgm:cxn modelId="{87E3E1E6-EB71-441B-8606-FBAC8EEEC4E3}" type="presParOf" srcId="{8FC4E1D0-2DC3-418C-83AA-727D496D3D88}" destId="{519C2B20-341A-4BD8-BBC0-A7DB8F094D97}" srcOrd="1" destOrd="0" presId="urn:microsoft.com/office/officeart/2018/2/layout/IconVerticalSolidList"/>
    <dgm:cxn modelId="{EFE0280D-2938-4AF0-B700-E837FB0EA313}" type="presParOf" srcId="{8FC4E1D0-2DC3-418C-83AA-727D496D3D88}" destId="{3F4FB7DB-BDD3-4FF1-B6CA-F6216C9A399C}" srcOrd="2" destOrd="0" presId="urn:microsoft.com/office/officeart/2018/2/layout/IconVerticalSolidList"/>
    <dgm:cxn modelId="{281B9AD4-D6D0-4A22-BD2C-ED777078A0A8}" type="presParOf" srcId="{3F4FB7DB-BDD3-4FF1-B6CA-F6216C9A399C}" destId="{38579DFC-4A09-4D7F-BBA5-BFDCF33C57DD}" srcOrd="0" destOrd="0" presId="urn:microsoft.com/office/officeart/2018/2/layout/IconVerticalSolidList"/>
    <dgm:cxn modelId="{24F9B5BF-F943-4F37-805D-80C94E6208B8}" type="presParOf" srcId="{3F4FB7DB-BDD3-4FF1-B6CA-F6216C9A399C}" destId="{DC9B88C3-36C0-4D13-B032-C8F9481EF8EA}" srcOrd="1" destOrd="0" presId="urn:microsoft.com/office/officeart/2018/2/layout/IconVerticalSolidList"/>
    <dgm:cxn modelId="{80EEF695-E743-4DCB-B9F9-C8A920D3B037}" type="presParOf" srcId="{3F4FB7DB-BDD3-4FF1-B6CA-F6216C9A399C}" destId="{175E9251-704B-4319-A394-B7CAF766C067}" srcOrd="2" destOrd="0" presId="urn:microsoft.com/office/officeart/2018/2/layout/IconVerticalSolidList"/>
    <dgm:cxn modelId="{D3E3176D-E344-46DC-ACF7-B5EE99686574}" type="presParOf" srcId="{3F4FB7DB-BDD3-4FF1-B6CA-F6216C9A399C}" destId="{20DD3153-69CA-4189-84A7-6C430F59AA56}"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3522270-E996-4B8B-AC66-6E237621F3C5}"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FC422F7C-56AE-40CB-AE9E-257D93CA524D}">
      <dgm:prSet custT="1"/>
      <dgm:spPr/>
      <dgm:t>
        <a:bodyPr/>
        <a:lstStyle/>
        <a:p>
          <a:pPr>
            <a:lnSpc>
              <a:spcPct val="100000"/>
            </a:lnSpc>
          </a:pPr>
          <a:r>
            <a:rPr lang="en-US" sz="1100" b="1" i="0" dirty="0"/>
            <a:t>Null Hypothesis (H0):</a:t>
          </a:r>
          <a:r>
            <a:rPr lang="en-US" sz="1100" b="0" i="0" dirty="0"/>
            <a:t> Weather conditions (such as temperature, wind speed, and rainfall) have no significant correlation with Uber ride frequency. Seasonal variations do not impact ride demand. In other words, there is no statistically significant difference in the frequency of Uber trips under different weather conditions.</a:t>
          </a:r>
          <a:endParaRPr lang="en-US" sz="1100" b="0" dirty="0"/>
        </a:p>
      </dgm:t>
    </dgm:pt>
    <dgm:pt modelId="{0F013D54-9A98-417F-93E6-9ABBD2707FC3}" type="parTrans" cxnId="{3A9E14E5-BB55-468E-A10D-15DD01DBD2D7}">
      <dgm:prSet/>
      <dgm:spPr/>
      <dgm:t>
        <a:bodyPr/>
        <a:lstStyle/>
        <a:p>
          <a:endParaRPr lang="en-US"/>
        </a:p>
      </dgm:t>
    </dgm:pt>
    <dgm:pt modelId="{A2C1B7A7-7E7A-45A1-BB04-AF4352822EE7}" type="sibTrans" cxnId="{3A9E14E5-BB55-468E-A10D-15DD01DBD2D7}">
      <dgm:prSet/>
      <dgm:spPr/>
      <dgm:t>
        <a:bodyPr/>
        <a:lstStyle/>
        <a:p>
          <a:endParaRPr lang="en-US"/>
        </a:p>
      </dgm:t>
    </dgm:pt>
    <dgm:pt modelId="{B05BD498-6984-43CE-8C20-E248803EFC28}">
      <dgm:prSet custT="1"/>
      <dgm:spPr/>
      <dgm:t>
        <a:bodyPr/>
        <a:lstStyle/>
        <a:p>
          <a:pPr>
            <a:lnSpc>
              <a:spcPct val="100000"/>
            </a:lnSpc>
          </a:pPr>
          <a:r>
            <a:rPr lang="en-US" sz="1100" b="0" dirty="0">
              <a:latin typeface="Söhne"/>
            </a:rPr>
            <a:t>My personnel thinking was certainly with all this data we have gathered, a clear and significant correlation between very hot or very cold temperatures causing high demand as well as a clear visual indicator that high end wind speed would cause more frequent use of the Uber service. </a:t>
          </a:r>
          <a:r>
            <a:rPr lang="en-US" sz="1100" b="1" dirty="0"/>
            <a:t>	</a:t>
          </a:r>
        </a:p>
      </dgm:t>
    </dgm:pt>
    <dgm:pt modelId="{4005849E-0D83-415B-9BDC-E85DFB6DCFE5}" type="parTrans" cxnId="{B5E6B1C2-11D4-4C2E-B623-DD8EB3481433}">
      <dgm:prSet/>
      <dgm:spPr/>
      <dgm:t>
        <a:bodyPr/>
        <a:lstStyle/>
        <a:p>
          <a:endParaRPr lang="en-US"/>
        </a:p>
      </dgm:t>
    </dgm:pt>
    <dgm:pt modelId="{948AFB4F-C18C-4087-A2F5-63957B56A917}" type="sibTrans" cxnId="{B5E6B1C2-11D4-4C2E-B623-DD8EB3481433}">
      <dgm:prSet/>
      <dgm:spPr/>
      <dgm:t>
        <a:bodyPr/>
        <a:lstStyle/>
        <a:p>
          <a:endParaRPr lang="en-US"/>
        </a:p>
      </dgm:t>
    </dgm:pt>
    <dgm:pt modelId="{8FC4E1D0-2DC3-418C-83AA-727D496D3D88}" type="pres">
      <dgm:prSet presAssocID="{D3522270-E996-4B8B-AC66-6E237621F3C5}" presName="root" presStyleCnt="0">
        <dgm:presLayoutVars>
          <dgm:dir/>
          <dgm:resizeHandles val="exact"/>
        </dgm:presLayoutVars>
      </dgm:prSet>
      <dgm:spPr/>
    </dgm:pt>
    <dgm:pt modelId="{A79E3EA0-6230-4785-955B-BAB8747C3409}" type="pres">
      <dgm:prSet presAssocID="{FC422F7C-56AE-40CB-AE9E-257D93CA524D}" presName="compNode" presStyleCnt="0"/>
      <dgm:spPr/>
    </dgm:pt>
    <dgm:pt modelId="{EF597405-83DE-4FB0-8797-991F8CAA6A47}" type="pres">
      <dgm:prSet presAssocID="{FC422F7C-56AE-40CB-AE9E-257D93CA524D}" presName="bgRect" presStyleLbl="bgShp" presStyleIdx="0" presStyleCnt="2"/>
      <dgm:spPr/>
    </dgm:pt>
    <dgm:pt modelId="{20E2A16E-C2A9-4527-A843-E09B89F642F6}" type="pres">
      <dgm:prSet presAssocID="{FC422F7C-56AE-40CB-AE9E-257D93CA524D}" presName="iconRect" presStyleLbl="node1" presStyleIdx="0" presStyleCnt="2"/>
      <dgm:spPr>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a:noFill/>
        </a:ln>
      </dgm:spPr>
      <dgm:extLst>
        <a:ext uri="{E40237B7-FDA0-4F09-8148-C483321AD2D9}">
          <dgm14:cNvPr xmlns:dgm14="http://schemas.microsoft.com/office/drawing/2010/diagram" id="0" name="" descr="Statistics"/>
        </a:ext>
      </dgm:extLst>
    </dgm:pt>
    <dgm:pt modelId="{3A4FCAAD-2A9C-42A1-8320-EE302D53CFA5}" type="pres">
      <dgm:prSet presAssocID="{FC422F7C-56AE-40CB-AE9E-257D93CA524D}" presName="spaceRect" presStyleCnt="0"/>
      <dgm:spPr/>
    </dgm:pt>
    <dgm:pt modelId="{391A85B6-17C7-482C-8381-B481C2C1D3CC}" type="pres">
      <dgm:prSet presAssocID="{FC422F7C-56AE-40CB-AE9E-257D93CA524D}" presName="parTx" presStyleLbl="revTx" presStyleIdx="0" presStyleCnt="2">
        <dgm:presLayoutVars>
          <dgm:chMax val="0"/>
          <dgm:chPref val="0"/>
        </dgm:presLayoutVars>
      </dgm:prSet>
      <dgm:spPr/>
    </dgm:pt>
    <dgm:pt modelId="{519C2B20-341A-4BD8-BBC0-A7DB8F094D97}" type="pres">
      <dgm:prSet presAssocID="{A2C1B7A7-7E7A-45A1-BB04-AF4352822EE7}" presName="sibTrans" presStyleCnt="0"/>
      <dgm:spPr/>
    </dgm:pt>
    <dgm:pt modelId="{3F4FB7DB-BDD3-4FF1-B6CA-F6216C9A399C}" type="pres">
      <dgm:prSet presAssocID="{B05BD498-6984-43CE-8C20-E248803EFC28}" presName="compNode" presStyleCnt="0"/>
      <dgm:spPr/>
    </dgm:pt>
    <dgm:pt modelId="{38579DFC-4A09-4D7F-BBA5-BFDCF33C57DD}" type="pres">
      <dgm:prSet presAssocID="{B05BD498-6984-43CE-8C20-E248803EFC28}" presName="bgRect" presStyleLbl="bgShp" presStyleIdx="1" presStyleCnt="2"/>
      <dgm:spPr/>
    </dgm:pt>
    <dgm:pt modelId="{DC9B88C3-36C0-4D13-B032-C8F9481EF8EA}" type="pres">
      <dgm:prSet presAssocID="{B05BD498-6984-43CE-8C20-E248803EFC28}" presName="iconRect" presStyleLbl="node1" presStyleIdx="1"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hat"/>
        </a:ext>
      </dgm:extLst>
    </dgm:pt>
    <dgm:pt modelId="{175E9251-704B-4319-A394-B7CAF766C067}" type="pres">
      <dgm:prSet presAssocID="{B05BD498-6984-43CE-8C20-E248803EFC28}" presName="spaceRect" presStyleCnt="0"/>
      <dgm:spPr/>
    </dgm:pt>
    <dgm:pt modelId="{20DD3153-69CA-4189-84A7-6C430F59AA56}" type="pres">
      <dgm:prSet presAssocID="{B05BD498-6984-43CE-8C20-E248803EFC28}" presName="parTx" presStyleLbl="revTx" presStyleIdx="1" presStyleCnt="2">
        <dgm:presLayoutVars>
          <dgm:chMax val="0"/>
          <dgm:chPref val="0"/>
        </dgm:presLayoutVars>
      </dgm:prSet>
      <dgm:spPr/>
    </dgm:pt>
  </dgm:ptLst>
  <dgm:cxnLst>
    <dgm:cxn modelId="{9BE4CF1A-FB2E-4FEA-BF34-3BD91110486F}" type="presOf" srcId="{FC422F7C-56AE-40CB-AE9E-257D93CA524D}" destId="{391A85B6-17C7-482C-8381-B481C2C1D3CC}" srcOrd="0" destOrd="0" presId="urn:microsoft.com/office/officeart/2018/2/layout/IconVerticalSolidList"/>
    <dgm:cxn modelId="{0935D289-41B1-45BC-8672-B4C4B2C3F96F}" type="presOf" srcId="{B05BD498-6984-43CE-8C20-E248803EFC28}" destId="{20DD3153-69CA-4189-84A7-6C430F59AA56}" srcOrd="0" destOrd="0" presId="urn:microsoft.com/office/officeart/2018/2/layout/IconVerticalSolidList"/>
    <dgm:cxn modelId="{695E819E-D59E-42E3-823F-5B7BE6C463E9}" type="presOf" srcId="{D3522270-E996-4B8B-AC66-6E237621F3C5}" destId="{8FC4E1D0-2DC3-418C-83AA-727D496D3D88}" srcOrd="0" destOrd="0" presId="urn:microsoft.com/office/officeart/2018/2/layout/IconVerticalSolidList"/>
    <dgm:cxn modelId="{B5E6B1C2-11D4-4C2E-B623-DD8EB3481433}" srcId="{D3522270-E996-4B8B-AC66-6E237621F3C5}" destId="{B05BD498-6984-43CE-8C20-E248803EFC28}" srcOrd="1" destOrd="0" parTransId="{4005849E-0D83-415B-9BDC-E85DFB6DCFE5}" sibTransId="{948AFB4F-C18C-4087-A2F5-63957B56A917}"/>
    <dgm:cxn modelId="{3A9E14E5-BB55-468E-A10D-15DD01DBD2D7}" srcId="{D3522270-E996-4B8B-AC66-6E237621F3C5}" destId="{FC422F7C-56AE-40CB-AE9E-257D93CA524D}" srcOrd="0" destOrd="0" parTransId="{0F013D54-9A98-417F-93E6-9ABBD2707FC3}" sibTransId="{A2C1B7A7-7E7A-45A1-BB04-AF4352822EE7}"/>
    <dgm:cxn modelId="{4964ED83-DB4A-43A4-BA75-77ACE5869936}" type="presParOf" srcId="{8FC4E1D0-2DC3-418C-83AA-727D496D3D88}" destId="{A79E3EA0-6230-4785-955B-BAB8747C3409}" srcOrd="0" destOrd="0" presId="urn:microsoft.com/office/officeart/2018/2/layout/IconVerticalSolidList"/>
    <dgm:cxn modelId="{4D0987E3-F74B-41F9-B8E5-70BC59751843}" type="presParOf" srcId="{A79E3EA0-6230-4785-955B-BAB8747C3409}" destId="{EF597405-83DE-4FB0-8797-991F8CAA6A47}" srcOrd="0" destOrd="0" presId="urn:microsoft.com/office/officeart/2018/2/layout/IconVerticalSolidList"/>
    <dgm:cxn modelId="{F87B34CD-163E-423F-80E0-CCB156027C3A}" type="presParOf" srcId="{A79E3EA0-6230-4785-955B-BAB8747C3409}" destId="{20E2A16E-C2A9-4527-A843-E09B89F642F6}" srcOrd="1" destOrd="0" presId="urn:microsoft.com/office/officeart/2018/2/layout/IconVerticalSolidList"/>
    <dgm:cxn modelId="{7EF80EB2-6F0D-409A-AAFC-6AD3053D3433}" type="presParOf" srcId="{A79E3EA0-6230-4785-955B-BAB8747C3409}" destId="{3A4FCAAD-2A9C-42A1-8320-EE302D53CFA5}" srcOrd="2" destOrd="0" presId="urn:microsoft.com/office/officeart/2018/2/layout/IconVerticalSolidList"/>
    <dgm:cxn modelId="{53788F8C-B83C-4DAF-9516-2CC8C5CEE8DF}" type="presParOf" srcId="{A79E3EA0-6230-4785-955B-BAB8747C3409}" destId="{391A85B6-17C7-482C-8381-B481C2C1D3CC}" srcOrd="3" destOrd="0" presId="urn:microsoft.com/office/officeart/2018/2/layout/IconVerticalSolidList"/>
    <dgm:cxn modelId="{87E3E1E6-EB71-441B-8606-FBAC8EEEC4E3}" type="presParOf" srcId="{8FC4E1D0-2DC3-418C-83AA-727D496D3D88}" destId="{519C2B20-341A-4BD8-BBC0-A7DB8F094D97}" srcOrd="1" destOrd="0" presId="urn:microsoft.com/office/officeart/2018/2/layout/IconVerticalSolidList"/>
    <dgm:cxn modelId="{EFE0280D-2938-4AF0-B700-E837FB0EA313}" type="presParOf" srcId="{8FC4E1D0-2DC3-418C-83AA-727D496D3D88}" destId="{3F4FB7DB-BDD3-4FF1-B6CA-F6216C9A399C}" srcOrd="2" destOrd="0" presId="urn:microsoft.com/office/officeart/2018/2/layout/IconVerticalSolidList"/>
    <dgm:cxn modelId="{281B9AD4-D6D0-4A22-BD2C-ED777078A0A8}" type="presParOf" srcId="{3F4FB7DB-BDD3-4FF1-B6CA-F6216C9A399C}" destId="{38579DFC-4A09-4D7F-BBA5-BFDCF33C57DD}" srcOrd="0" destOrd="0" presId="urn:microsoft.com/office/officeart/2018/2/layout/IconVerticalSolidList"/>
    <dgm:cxn modelId="{24F9B5BF-F943-4F37-805D-80C94E6208B8}" type="presParOf" srcId="{3F4FB7DB-BDD3-4FF1-B6CA-F6216C9A399C}" destId="{DC9B88C3-36C0-4D13-B032-C8F9481EF8EA}" srcOrd="1" destOrd="0" presId="urn:microsoft.com/office/officeart/2018/2/layout/IconVerticalSolidList"/>
    <dgm:cxn modelId="{80EEF695-E743-4DCB-B9F9-C8A920D3B037}" type="presParOf" srcId="{3F4FB7DB-BDD3-4FF1-B6CA-F6216C9A399C}" destId="{175E9251-704B-4319-A394-B7CAF766C067}" srcOrd="2" destOrd="0" presId="urn:microsoft.com/office/officeart/2018/2/layout/IconVerticalSolidList"/>
    <dgm:cxn modelId="{D3E3176D-E344-46DC-ACF7-B5EE99686574}" type="presParOf" srcId="{3F4FB7DB-BDD3-4FF1-B6CA-F6216C9A399C}" destId="{20DD3153-69CA-4189-84A7-6C430F59AA56}" srcOrd="3" destOrd="0" presId="urn:microsoft.com/office/officeart/2018/2/layout/IconVerticalSolid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3522270-E996-4B8B-AC66-6E237621F3C5}"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FC422F7C-56AE-40CB-AE9E-257D93CA524D}">
      <dgm:prSet/>
      <dgm:spPr/>
      <dgm:t>
        <a:bodyPr/>
        <a:lstStyle/>
        <a:p>
          <a:r>
            <a:rPr lang="en-US" b="0" i="0" dirty="0"/>
            <a:t>The correlation between pickup datetime and temperature is 0.48, indicating a moderate positive relationship. The slope (0.0) is nearly flat, suggesting that the change in temperature as time progresses is very minimal. This could be interpreted as a tendency for </a:t>
          </a:r>
          <a:r>
            <a:rPr lang="en-US" b="0" i="0" dirty="0" err="1"/>
            <a:t>occurence</a:t>
          </a:r>
          <a:r>
            <a:rPr lang="en-US" b="0" i="0" dirty="0"/>
            <a:t> of uber trips to increase slightly as temperature rises however it would be more likely that there is a tendency for temperature to rise as the day progresses as well as perhaps a tendency for higher volume of uber demand as the day progresses.</a:t>
          </a:r>
          <a:endParaRPr lang="en-US" dirty="0"/>
        </a:p>
      </dgm:t>
    </dgm:pt>
    <dgm:pt modelId="{0F013D54-9A98-417F-93E6-9ABBD2707FC3}" type="parTrans" cxnId="{3A9E14E5-BB55-468E-A10D-15DD01DBD2D7}">
      <dgm:prSet/>
      <dgm:spPr/>
      <dgm:t>
        <a:bodyPr/>
        <a:lstStyle/>
        <a:p>
          <a:endParaRPr lang="en-US"/>
        </a:p>
      </dgm:t>
    </dgm:pt>
    <dgm:pt modelId="{A2C1B7A7-7E7A-45A1-BB04-AF4352822EE7}" type="sibTrans" cxnId="{3A9E14E5-BB55-468E-A10D-15DD01DBD2D7}">
      <dgm:prSet/>
      <dgm:spPr/>
      <dgm:t>
        <a:bodyPr/>
        <a:lstStyle/>
        <a:p>
          <a:endParaRPr lang="en-US"/>
        </a:p>
      </dgm:t>
    </dgm:pt>
    <dgm:pt modelId="{B05BD498-6984-43CE-8C20-E248803EFC28}">
      <dgm:prSet/>
      <dgm:spPr/>
      <dgm:t>
        <a:bodyPr/>
        <a:lstStyle/>
        <a:p>
          <a:r>
            <a:rPr lang="en-US" b="0" i="0" dirty="0"/>
            <a:t>The correlation between pickup datetime and wind speed is -0.65, indicating a moderate negative relationship. The negative slope, suggesting that as pickup datetime increases, wind speed tends to decrease. The slope (-0.0) is nearly flat, suggesting that the change in wind speed as time progresses is minimal.</a:t>
          </a:r>
          <a:r>
            <a:rPr lang="en-US" dirty="0"/>
            <a:t>	</a:t>
          </a:r>
        </a:p>
      </dgm:t>
    </dgm:pt>
    <dgm:pt modelId="{4005849E-0D83-415B-9BDC-E85DFB6DCFE5}" type="parTrans" cxnId="{B5E6B1C2-11D4-4C2E-B623-DD8EB3481433}">
      <dgm:prSet/>
      <dgm:spPr/>
      <dgm:t>
        <a:bodyPr/>
        <a:lstStyle/>
        <a:p>
          <a:endParaRPr lang="en-US"/>
        </a:p>
      </dgm:t>
    </dgm:pt>
    <dgm:pt modelId="{948AFB4F-C18C-4087-A2F5-63957B56A917}" type="sibTrans" cxnId="{B5E6B1C2-11D4-4C2E-B623-DD8EB3481433}">
      <dgm:prSet/>
      <dgm:spPr/>
      <dgm:t>
        <a:bodyPr/>
        <a:lstStyle/>
        <a:p>
          <a:endParaRPr lang="en-US"/>
        </a:p>
      </dgm:t>
    </dgm:pt>
    <dgm:pt modelId="{8D0C31CB-AC71-4DD4-8EF5-50C01B25E5AC}" type="pres">
      <dgm:prSet presAssocID="{D3522270-E996-4B8B-AC66-6E237621F3C5}" presName="hierChild1" presStyleCnt="0">
        <dgm:presLayoutVars>
          <dgm:chPref val="1"/>
          <dgm:dir/>
          <dgm:animOne val="branch"/>
          <dgm:animLvl val="lvl"/>
          <dgm:resizeHandles/>
        </dgm:presLayoutVars>
      </dgm:prSet>
      <dgm:spPr/>
    </dgm:pt>
    <dgm:pt modelId="{9BE45BF6-8AA8-40E3-B1AB-AA97D0CAA4E9}" type="pres">
      <dgm:prSet presAssocID="{FC422F7C-56AE-40CB-AE9E-257D93CA524D}" presName="hierRoot1" presStyleCnt="0"/>
      <dgm:spPr/>
    </dgm:pt>
    <dgm:pt modelId="{5075C35D-5A44-45EF-9851-88759A04E60F}" type="pres">
      <dgm:prSet presAssocID="{FC422F7C-56AE-40CB-AE9E-257D93CA524D}" presName="composite" presStyleCnt="0"/>
      <dgm:spPr/>
    </dgm:pt>
    <dgm:pt modelId="{095BCD84-7CBA-454A-A1F1-1CA64A2DC6C2}" type="pres">
      <dgm:prSet presAssocID="{FC422F7C-56AE-40CB-AE9E-257D93CA524D}" presName="background" presStyleLbl="node0" presStyleIdx="0" presStyleCnt="2"/>
      <dgm:spPr/>
    </dgm:pt>
    <dgm:pt modelId="{9B5AD837-BF66-4EBD-91BC-F77ABDF58C8A}" type="pres">
      <dgm:prSet presAssocID="{FC422F7C-56AE-40CB-AE9E-257D93CA524D}" presName="text" presStyleLbl="fgAcc0" presStyleIdx="0" presStyleCnt="2">
        <dgm:presLayoutVars>
          <dgm:chPref val="3"/>
        </dgm:presLayoutVars>
      </dgm:prSet>
      <dgm:spPr/>
    </dgm:pt>
    <dgm:pt modelId="{EC4A6D95-40F2-4E45-8785-75DA8DE0E3F5}" type="pres">
      <dgm:prSet presAssocID="{FC422F7C-56AE-40CB-AE9E-257D93CA524D}" presName="hierChild2" presStyleCnt="0"/>
      <dgm:spPr/>
    </dgm:pt>
    <dgm:pt modelId="{0488FAC5-8ECF-48F2-AFB3-DDF0C9910851}" type="pres">
      <dgm:prSet presAssocID="{B05BD498-6984-43CE-8C20-E248803EFC28}" presName="hierRoot1" presStyleCnt="0"/>
      <dgm:spPr/>
    </dgm:pt>
    <dgm:pt modelId="{23C535B8-CACA-4284-ACD5-58DDAF9265D8}" type="pres">
      <dgm:prSet presAssocID="{B05BD498-6984-43CE-8C20-E248803EFC28}" presName="composite" presStyleCnt="0"/>
      <dgm:spPr/>
    </dgm:pt>
    <dgm:pt modelId="{B718A710-651B-48AD-B3E0-89C632DE3D0D}" type="pres">
      <dgm:prSet presAssocID="{B05BD498-6984-43CE-8C20-E248803EFC28}" presName="background" presStyleLbl="node0" presStyleIdx="1" presStyleCnt="2"/>
      <dgm:spPr/>
    </dgm:pt>
    <dgm:pt modelId="{EB0670D8-C970-4713-9145-5235B13BE429}" type="pres">
      <dgm:prSet presAssocID="{B05BD498-6984-43CE-8C20-E248803EFC28}" presName="text" presStyleLbl="fgAcc0" presStyleIdx="1" presStyleCnt="2">
        <dgm:presLayoutVars>
          <dgm:chPref val="3"/>
        </dgm:presLayoutVars>
      </dgm:prSet>
      <dgm:spPr/>
    </dgm:pt>
    <dgm:pt modelId="{107A8F66-DADE-4B7E-882F-6813D486EDDB}" type="pres">
      <dgm:prSet presAssocID="{B05BD498-6984-43CE-8C20-E248803EFC28}" presName="hierChild2" presStyleCnt="0"/>
      <dgm:spPr/>
    </dgm:pt>
  </dgm:ptLst>
  <dgm:cxnLst>
    <dgm:cxn modelId="{50D33311-071D-4658-9AD7-FAA835BA7F57}" type="presOf" srcId="{D3522270-E996-4B8B-AC66-6E237621F3C5}" destId="{8D0C31CB-AC71-4DD4-8EF5-50C01B25E5AC}" srcOrd="0" destOrd="0" presId="urn:microsoft.com/office/officeart/2005/8/layout/hierarchy1"/>
    <dgm:cxn modelId="{0DFA3D27-FE9C-4F80-861E-CAEA9033E3BC}" type="presOf" srcId="{FC422F7C-56AE-40CB-AE9E-257D93CA524D}" destId="{9B5AD837-BF66-4EBD-91BC-F77ABDF58C8A}" srcOrd="0" destOrd="0" presId="urn:microsoft.com/office/officeart/2005/8/layout/hierarchy1"/>
    <dgm:cxn modelId="{372B917E-5EE8-4A79-94D6-ED43E644C785}" type="presOf" srcId="{B05BD498-6984-43CE-8C20-E248803EFC28}" destId="{EB0670D8-C970-4713-9145-5235B13BE429}" srcOrd="0" destOrd="0" presId="urn:microsoft.com/office/officeart/2005/8/layout/hierarchy1"/>
    <dgm:cxn modelId="{B5E6B1C2-11D4-4C2E-B623-DD8EB3481433}" srcId="{D3522270-E996-4B8B-AC66-6E237621F3C5}" destId="{B05BD498-6984-43CE-8C20-E248803EFC28}" srcOrd="1" destOrd="0" parTransId="{4005849E-0D83-415B-9BDC-E85DFB6DCFE5}" sibTransId="{948AFB4F-C18C-4087-A2F5-63957B56A917}"/>
    <dgm:cxn modelId="{3A9E14E5-BB55-468E-A10D-15DD01DBD2D7}" srcId="{D3522270-E996-4B8B-AC66-6E237621F3C5}" destId="{FC422F7C-56AE-40CB-AE9E-257D93CA524D}" srcOrd="0" destOrd="0" parTransId="{0F013D54-9A98-417F-93E6-9ABBD2707FC3}" sibTransId="{A2C1B7A7-7E7A-45A1-BB04-AF4352822EE7}"/>
    <dgm:cxn modelId="{9E1425EA-6F7F-49F2-9DE4-3FE84D4460B1}" type="presParOf" srcId="{8D0C31CB-AC71-4DD4-8EF5-50C01B25E5AC}" destId="{9BE45BF6-8AA8-40E3-B1AB-AA97D0CAA4E9}" srcOrd="0" destOrd="0" presId="urn:microsoft.com/office/officeart/2005/8/layout/hierarchy1"/>
    <dgm:cxn modelId="{6C71F586-F101-43AA-815A-A96FABA37F45}" type="presParOf" srcId="{9BE45BF6-8AA8-40E3-B1AB-AA97D0CAA4E9}" destId="{5075C35D-5A44-45EF-9851-88759A04E60F}" srcOrd="0" destOrd="0" presId="urn:microsoft.com/office/officeart/2005/8/layout/hierarchy1"/>
    <dgm:cxn modelId="{F7346CDD-3728-4D24-81F7-EE90C890B6BB}" type="presParOf" srcId="{5075C35D-5A44-45EF-9851-88759A04E60F}" destId="{095BCD84-7CBA-454A-A1F1-1CA64A2DC6C2}" srcOrd="0" destOrd="0" presId="urn:microsoft.com/office/officeart/2005/8/layout/hierarchy1"/>
    <dgm:cxn modelId="{559BCB90-929D-4240-A02A-34A6FBAC9C48}" type="presParOf" srcId="{5075C35D-5A44-45EF-9851-88759A04E60F}" destId="{9B5AD837-BF66-4EBD-91BC-F77ABDF58C8A}" srcOrd="1" destOrd="0" presId="urn:microsoft.com/office/officeart/2005/8/layout/hierarchy1"/>
    <dgm:cxn modelId="{BD5727AF-27F2-4DD0-A5BC-C61FADDB83E3}" type="presParOf" srcId="{9BE45BF6-8AA8-40E3-B1AB-AA97D0CAA4E9}" destId="{EC4A6D95-40F2-4E45-8785-75DA8DE0E3F5}" srcOrd="1" destOrd="0" presId="urn:microsoft.com/office/officeart/2005/8/layout/hierarchy1"/>
    <dgm:cxn modelId="{11B0E1B4-9EB5-4820-A483-0367DACB73AD}" type="presParOf" srcId="{8D0C31CB-AC71-4DD4-8EF5-50C01B25E5AC}" destId="{0488FAC5-8ECF-48F2-AFB3-DDF0C9910851}" srcOrd="1" destOrd="0" presId="urn:microsoft.com/office/officeart/2005/8/layout/hierarchy1"/>
    <dgm:cxn modelId="{FEAF9162-599D-4543-B83A-B810115F7695}" type="presParOf" srcId="{0488FAC5-8ECF-48F2-AFB3-DDF0C9910851}" destId="{23C535B8-CACA-4284-ACD5-58DDAF9265D8}" srcOrd="0" destOrd="0" presId="urn:microsoft.com/office/officeart/2005/8/layout/hierarchy1"/>
    <dgm:cxn modelId="{582686D2-8BEC-4937-A3FB-37CF7970AB30}" type="presParOf" srcId="{23C535B8-CACA-4284-ACD5-58DDAF9265D8}" destId="{B718A710-651B-48AD-B3E0-89C632DE3D0D}" srcOrd="0" destOrd="0" presId="urn:microsoft.com/office/officeart/2005/8/layout/hierarchy1"/>
    <dgm:cxn modelId="{8020CF4B-64D8-4ADE-A40D-CEB619185ABA}" type="presParOf" srcId="{23C535B8-CACA-4284-ACD5-58DDAF9265D8}" destId="{EB0670D8-C970-4713-9145-5235B13BE429}" srcOrd="1" destOrd="0" presId="urn:microsoft.com/office/officeart/2005/8/layout/hierarchy1"/>
    <dgm:cxn modelId="{F7C2B276-53F9-4E17-87F3-DDBBE1445658}" type="presParOf" srcId="{0488FAC5-8ECF-48F2-AFB3-DDF0C9910851}" destId="{107A8F66-DADE-4B7E-882F-6813D486EDDB}"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7846FB-0AD5-4DD6-BAA0-69B9470E24E9}">
      <dsp:nvSpPr>
        <dsp:cNvPr id="0" name=""/>
        <dsp:cNvSpPr/>
      </dsp:nvSpPr>
      <dsp:spPr>
        <a:xfrm>
          <a:off x="0" y="3406"/>
          <a:ext cx="8596668" cy="1193400"/>
        </a:xfrm>
        <a:prstGeom prst="roundRect">
          <a:avLst/>
        </a:prstGeom>
        <a:gradFill rotWithShape="0">
          <a:gsLst>
            <a:gs pos="0">
              <a:schemeClr val="accent2">
                <a:hueOff val="0"/>
                <a:satOff val="0"/>
                <a:lumOff val="0"/>
                <a:alphaOff val="0"/>
                <a:tint val="96000"/>
                <a:lumMod val="100000"/>
              </a:schemeClr>
            </a:gs>
            <a:gs pos="78000">
              <a:schemeClr val="accent2">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l" defTabSz="2266950">
            <a:lnSpc>
              <a:spcPct val="90000"/>
            </a:lnSpc>
            <a:spcBef>
              <a:spcPct val="0"/>
            </a:spcBef>
            <a:spcAft>
              <a:spcPct val="35000"/>
            </a:spcAft>
            <a:buNone/>
          </a:pPr>
          <a:r>
            <a:rPr lang="en-US" sz="5100" b="0" i="0" kern="1200"/>
            <a:t>• Lee Amstrong</a:t>
          </a:r>
          <a:endParaRPr lang="en-US" sz="5100" kern="1200"/>
        </a:p>
      </dsp:txBody>
      <dsp:txXfrm>
        <a:off x="58257" y="61663"/>
        <a:ext cx="8480154" cy="1076886"/>
      </dsp:txXfrm>
    </dsp:sp>
    <dsp:sp modelId="{B037510F-A5B7-490A-8BE5-4B714AAB6EC0}">
      <dsp:nvSpPr>
        <dsp:cNvPr id="0" name=""/>
        <dsp:cNvSpPr/>
      </dsp:nvSpPr>
      <dsp:spPr>
        <a:xfrm>
          <a:off x="0" y="1343686"/>
          <a:ext cx="8596668" cy="1193400"/>
        </a:xfrm>
        <a:prstGeom prst="roundRect">
          <a:avLst/>
        </a:prstGeom>
        <a:gradFill rotWithShape="0">
          <a:gsLst>
            <a:gs pos="0">
              <a:schemeClr val="accent3">
                <a:hueOff val="0"/>
                <a:satOff val="0"/>
                <a:lumOff val="0"/>
                <a:alphaOff val="0"/>
                <a:tint val="96000"/>
                <a:lumMod val="100000"/>
              </a:schemeClr>
            </a:gs>
            <a:gs pos="78000">
              <a:schemeClr val="accent3">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l" defTabSz="2266950">
            <a:lnSpc>
              <a:spcPct val="90000"/>
            </a:lnSpc>
            <a:spcBef>
              <a:spcPct val="0"/>
            </a:spcBef>
            <a:spcAft>
              <a:spcPct val="35000"/>
            </a:spcAft>
            <a:buNone/>
          </a:pPr>
          <a:r>
            <a:rPr lang="en-US" sz="5100" b="0" i="0" kern="1200"/>
            <a:t>• Julian Ravelo </a:t>
          </a:r>
          <a:endParaRPr lang="en-US" sz="5100" kern="1200"/>
        </a:p>
      </dsp:txBody>
      <dsp:txXfrm>
        <a:off x="58257" y="1401943"/>
        <a:ext cx="8480154" cy="1076886"/>
      </dsp:txXfrm>
    </dsp:sp>
    <dsp:sp modelId="{E8EE86DF-82CB-4B4F-9E2C-DE019407548E}">
      <dsp:nvSpPr>
        <dsp:cNvPr id="0" name=""/>
        <dsp:cNvSpPr/>
      </dsp:nvSpPr>
      <dsp:spPr>
        <a:xfrm>
          <a:off x="0" y="2683966"/>
          <a:ext cx="8596668" cy="1193400"/>
        </a:xfrm>
        <a:prstGeom prst="roundRect">
          <a:avLst/>
        </a:prstGeom>
        <a:gradFill rotWithShape="0">
          <a:gsLst>
            <a:gs pos="0">
              <a:schemeClr val="accent4">
                <a:hueOff val="0"/>
                <a:satOff val="0"/>
                <a:lumOff val="0"/>
                <a:alphaOff val="0"/>
                <a:tint val="96000"/>
                <a:lumMod val="100000"/>
              </a:schemeClr>
            </a:gs>
            <a:gs pos="78000">
              <a:schemeClr val="accent4">
                <a:hueOff val="0"/>
                <a:satOff val="0"/>
                <a:lumOff val="0"/>
                <a:alphaOff val="0"/>
                <a:shade val="94000"/>
                <a:lumMod val="94000"/>
              </a:schemeClr>
            </a:gs>
          </a:gsLst>
          <a:lin ang="5400000" scaled="0"/>
        </a:gradFill>
        <a:ln>
          <a:noFill/>
        </a:ln>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l" defTabSz="2266950">
            <a:lnSpc>
              <a:spcPct val="90000"/>
            </a:lnSpc>
            <a:spcBef>
              <a:spcPct val="0"/>
            </a:spcBef>
            <a:spcAft>
              <a:spcPct val="35000"/>
            </a:spcAft>
            <a:buNone/>
          </a:pPr>
          <a:r>
            <a:rPr lang="en-US" sz="5100" b="0" i="0" kern="1200"/>
            <a:t>• Damian Kifuso</a:t>
          </a:r>
          <a:endParaRPr lang="en-US" sz="5100" kern="1200"/>
        </a:p>
      </dsp:txBody>
      <dsp:txXfrm>
        <a:off x="58257" y="2742223"/>
        <a:ext cx="8480154" cy="107688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597405-83DE-4FB0-8797-991F8CAA6A47}">
      <dsp:nvSpPr>
        <dsp:cNvPr id="0" name=""/>
        <dsp:cNvSpPr/>
      </dsp:nvSpPr>
      <dsp:spPr>
        <a:xfrm>
          <a:off x="0" y="516791"/>
          <a:ext cx="6628804" cy="104413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E2A16E-C2A9-4527-A843-E09B89F642F6}">
      <dsp:nvSpPr>
        <dsp:cNvPr id="0" name=""/>
        <dsp:cNvSpPr/>
      </dsp:nvSpPr>
      <dsp:spPr>
        <a:xfrm>
          <a:off x="315849" y="751721"/>
          <a:ext cx="574271" cy="574271"/>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91A85B6-17C7-482C-8381-B481C2C1D3CC}">
      <dsp:nvSpPr>
        <dsp:cNvPr id="0" name=""/>
        <dsp:cNvSpPr/>
      </dsp:nvSpPr>
      <dsp:spPr>
        <a:xfrm>
          <a:off x="1205970" y="516791"/>
          <a:ext cx="5422833" cy="1044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504" tIns="110504" rIns="110504" bIns="110504" numCol="1" spcCol="1270" anchor="ctr" anchorCtr="0">
          <a:noAutofit/>
        </a:bodyPr>
        <a:lstStyle/>
        <a:p>
          <a:pPr marL="0" lvl="0" indent="0" algn="l" defTabSz="488950">
            <a:lnSpc>
              <a:spcPct val="100000"/>
            </a:lnSpc>
            <a:spcBef>
              <a:spcPct val="0"/>
            </a:spcBef>
            <a:spcAft>
              <a:spcPct val="35000"/>
            </a:spcAft>
            <a:buNone/>
          </a:pPr>
          <a:r>
            <a:rPr lang="en-US" sz="1100" b="0" i="0" kern="1200" dirty="0"/>
            <a:t>The hypothesis for this data analysis project could be framed as follows:</a:t>
          </a:r>
          <a:endParaRPr lang="en-US" sz="1100" kern="1200" dirty="0"/>
        </a:p>
      </dsp:txBody>
      <dsp:txXfrm>
        <a:off x="1205970" y="516791"/>
        <a:ext cx="5422833" cy="1044130"/>
      </dsp:txXfrm>
    </dsp:sp>
    <dsp:sp modelId="{38579DFC-4A09-4D7F-BBA5-BFDCF33C57DD}">
      <dsp:nvSpPr>
        <dsp:cNvPr id="0" name=""/>
        <dsp:cNvSpPr/>
      </dsp:nvSpPr>
      <dsp:spPr>
        <a:xfrm>
          <a:off x="0" y="1814044"/>
          <a:ext cx="6628804" cy="104413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C9B88C3-36C0-4D13-B032-C8F9481EF8EA}">
      <dsp:nvSpPr>
        <dsp:cNvPr id="0" name=""/>
        <dsp:cNvSpPr/>
      </dsp:nvSpPr>
      <dsp:spPr>
        <a:xfrm>
          <a:off x="315849" y="2048974"/>
          <a:ext cx="574271" cy="574271"/>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0DD3153-69CA-4189-84A7-6C430F59AA56}">
      <dsp:nvSpPr>
        <dsp:cNvPr id="0" name=""/>
        <dsp:cNvSpPr/>
      </dsp:nvSpPr>
      <dsp:spPr>
        <a:xfrm>
          <a:off x="1205970" y="1814044"/>
          <a:ext cx="5422833" cy="10441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0504" tIns="110504" rIns="110504" bIns="110504" numCol="1" spcCol="1270" anchor="ctr" anchorCtr="0">
          <a:noAutofit/>
        </a:bodyPr>
        <a:lstStyle/>
        <a:p>
          <a:pPr marL="0" lvl="0" indent="0" algn="l" defTabSz="488950">
            <a:lnSpc>
              <a:spcPct val="100000"/>
            </a:lnSpc>
            <a:spcBef>
              <a:spcPct val="0"/>
            </a:spcBef>
            <a:spcAft>
              <a:spcPct val="35000"/>
            </a:spcAft>
            <a:buNone/>
          </a:pPr>
          <a:r>
            <a:rPr lang="en-US" sz="1100" b="1" i="0" kern="1200" dirty="0"/>
            <a:t>Alternative Hypothesis (H1):</a:t>
          </a:r>
          <a:r>
            <a:rPr lang="en-US" sz="1100" b="0" i="0" kern="1200" dirty="0"/>
            <a:t> Weather conditions have a significant correlation with Uber ride frequency. Specifically, extreme weather conditions, such as very high or very low temperatures and heavy rainfall, lead to an increase in Uber ride demand. Seasonal patterns, particularly in summer and winter, significantly influence ride frequency.</a:t>
          </a:r>
          <a:endParaRPr lang="en-US" sz="1100" kern="1200" dirty="0"/>
        </a:p>
      </dsp:txBody>
      <dsp:txXfrm>
        <a:off x="1205970" y="1814044"/>
        <a:ext cx="5422833" cy="104413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F597405-83DE-4FB0-8797-991F8CAA6A47}">
      <dsp:nvSpPr>
        <dsp:cNvPr id="0" name=""/>
        <dsp:cNvSpPr/>
      </dsp:nvSpPr>
      <dsp:spPr>
        <a:xfrm>
          <a:off x="0" y="548432"/>
          <a:ext cx="6781204" cy="101249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0E2A16E-C2A9-4527-A843-E09B89F642F6}">
      <dsp:nvSpPr>
        <dsp:cNvPr id="0" name=""/>
        <dsp:cNvSpPr/>
      </dsp:nvSpPr>
      <dsp:spPr>
        <a:xfrm>
          <a:off x="306278" y="776242"/>
          <a:ext cx="556869" cy="556869"/>
        </a:xfrm>
        <a:prstGeom prst="rect">
          <a:avLst/>
        </a:prstGeom>
        <a:blipFill rotWithShape="1">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91A85B6-17C7-482C-8381-B481C2C1D3CC}">
      <dsp:nvSpPr>
        <dsp:cNvPr id="0" name=""/>
        <dsp:cNvSpPr/>
      </dsp:nvSpPr>
      <dsp:spPr>
        <a:xfrm>
          <a:off x="1169426" y="548432"/>
          <a:ext cx="5611777" cy="101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155" tIns="107155" rIns="107155" bIns="107155" numCol="1" spcCol="1270" anchor="ctr" anchorCtr="0">
          <a:noAutofit/>
        </a:bodyPr>
        <a:lstStyle/>
        <a:p>
          <a:pPr marL="0" lvl="0" indent="0" algn="l" defTabSz="488950">
            <a:lnSpc>
              <a:spcPct val="100000"/>
            </a:lnSpc>
            <a:spcBef>
              <a:spcPct val="0"/>
            </a:spcBef>
            <a:spcAft>
              <a:spcPct val="35000"/>
            </a:spcAft>
            <a:buNone/>
          </a:pPr>
          <a:r>
            <a:rPr lang="en-US" sz="1100" b="1" i="0" kern="1200" dirty="0"/>
            <a:t>Null Hypothesis (H0):</a:t>
          </a:r>
          <a:r>
            <a:rPr lang="en-US" sz="1100" b="0" i="0" kern="1200" dirty="0"/>
            <a:t> Weather conditions (such as temperature, wind speed, and rainfall) have no significant correlation with Uber ride frequency. Seasonal variations do not impact ride demand. In other words, there is no statistically significant difference in the frequency of Uber trips under different weather conditions.</a:t>
          </a:r>
          <a:endParaRPr lang="en-US" sz="1100" b="0" kern="1200" dirty="0"/>
        </a:p>
      </dsp:txBody>
      <dsp:txXfrm>
        <a:off x="1169426" y="548432"/>
        <a:ext cx="5611777" cy="1012490"/>
      </dsp:txXfrm>
    </dsp:sp>
    <dsp:sp modelId="{38579DFC-4A09-4D7F-BBA5-BFDCF33C57DD}">
      <dsp:nvSpPr>
        <dsp:cNvPr id="0" name=""/>
        <dsp:cNvSpPr/>
      </dsp:nvSpPr>
      <dsp:spPr>
        <a:xfrm>
          <a:off x="0" y="1814044"/>
          <a:ext cx="6781204" cy="1012490"/>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DC9B88C3-36C0-4D13-B032-C8F9481EF8EA}">
      <dsp:nvSpPr>
        <dsp:cNvPr id="0" name=""/>
        <dsp:cNvSpPr/>
      </dsp:nvSpPr>
      <dsp:spPr>
        <a:xfrm>
          <a:off x="306278" y="2041855"/>
          <a:ext cx="556869" cy="556869"/>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20DD3153-69CA-4189-84A7-6C430F59AA56}">
      <dsp:nvSpPr>
        <dsp:cNvPr id="0" name=""/>
        <dsp:cNvSpPr/>
      </dsp:nvSpPr>
      <dsp:spPr>
        <a:xfrm>
          <a:off x="1169426" y="1814044"/>
          <a:ext cx="5611777" cy="10124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7155" tIns="107155" rIns="107155" bIns="107155" numCol="1" spcCol="1270" anchor="ctr" anchorCtr="0">
          <a:noAutofit/>
        </a:bodyPr>
        <a:lstStyle/>
        <a:p>
          <a:pPr marL="0" lvl="0" indent="0" algn="l" defTabSz="488950">
            <a:lnSpc>
              <a:spcPct val="100000"/>
            </a:lnSpc>
            <a:spcBef>
              <a:spcPct val="0"/>
            </a:spcBef>
            <a:spcAft>
              <a:spcPct val="35000"/>
            </a:spcAft>
            <a:buNone/>
          </a:pPr>
          <a:r>
            <a:rPr lang="en-US" sz="1100" b="0" kern="1200" dirty="0">
              <a:latin typeface="Söhne"/>
            </a:rPr>
            <a:t>My personnel thinking was certainly with all this data we have gathered, a clear and significant correlation between very hot or very cold temperatures causing high demand as well as a clear visual indicator that high end wind speed would cause more frequent use of the Uber service. </a:t>
          </a:r>
          <a:r>
            <a:rPr lang="en-US" sz="1100" b="1" kern="1200" dirty="0"/>
            <a:t>	</a:t>
          </a:r>
        </a:p>
      </dsp:txBody>
      <dsp:txXfrm>
        <a:off x="1169426" y="1814044"/>
        <a:ext cx="5611777" cy="101249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95BCD84-7CBA-454A-A1F1-1CA64A2DC6C2}">
      <dsp:nvSpPr>
        <dsp:cNvPr id="0" name=""/>
        <dsp:cNvSpPr/>
      </dsp:nvSpPr>
      <dsp:spPr>
        <a:xfrm>
          <a:off x="1174" y="520807"/>
          <a:ext cx="4121050" cy="2616867"/>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B5AD837-BF66-4EBD-91BC-F77ABDF58C8A}">
      <dsp:nvSpPr>
        <dsp:cNvPr id="0" name=""/>
        <dsp:cNvSpPr/>
      </dsp:nvSpPr>
      <dsp:spPr>
        <a:xfrm>
          <a:off x="459068" y="955807"/>
          <a:ext cx="4121050" cy="2616867"/>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0" i="0" kern="1200" dirty="0"/>
            <a:t>The correlation between pickup datetime and temperature is 0.48, indicating a moderate positive relationship. The slope (0.0) is nearly flat, suggesting that the change in temperature as time progresses is very minimal. This could be interpreted as a tendency for </a:t>
          </a:r>
          <a:r>
            <a:rPr lang="en-US" sz="1400" b="0" i="0" kern="1200" dirty="0" err="1"/>
            <a:t>occurence</a:t>
          </a:r>
          <a:r>
            <a:rPr lang="en-US" sz="1400" b="0" i="0" kern="1200" dirty="0"/>
            <a:t> of uber trips to increase slightly as temperature rises however it would be more likely that there is a tendency for temperature to rise as the day progresses as well as perhaps a tendency for higher volume of uber demand as the day progresses.</a:t>
          </a:r>
          <a:endParaRPr lang="en-US" sz="1400" kern="1200" dirty="0"/>
        </a:p>
      </dsp:txBody>
      <dsp:txXfrm>
        <a:off x="535713" y="1032452"/>
        <a:ext cx="3967760" cy="2463577"/>
      </dsp:txXfrm>
    </dsp:sp>
    <dsp:sp modelId="{B718A710-651B-48AD-B3E0-89C632DE3D0D}">
      <dsp:nvSpPr>
        <dsp:cNvPr id="0" name=""/>
        <dsp:cNvSpPr/>
      </dsp:nvSpPr>
      <dsp:spPr>
        <a:xfrm>
          <a:off x="5038013" y="520807"/>
          <a:ext cx="4121050" cy="2616867"/>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B0670D8-C970-4713-9145-5235B13BE429}">
      <dsp:nvSpPr>
        <dsp:cNvPr id="0" name=""/>
        <dsp:cNvSpPr/>
      </dsp:nvSpPr>
      <dsp:spPr>
        <a:xfrm>
          <a:off x="5495908" y="955807"/>
          <a:ext cx="4121050" cy="2616867"/>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US" sz="1400" b="0" i="0" kern="1200" dirty="0"/>
            <a:t>The correlation between pickup datetime and wind speed is -0.65, indicating a moderate negative relationship. The negative slope, suggesting that as pickup datetime increases, wind speed tends to decrease. The slope (-0.0) is nearly flat, suggesting that the change in wind speed as time progresses is minimal.</a:t>
          </a:r>
          <a:r>
            <a:rPr lang="en-US" sz="1400" kern="1200" dirty="0"/>
            <a:t>	</a:t>
          </a:r>
        </a:p>
      </dsp:txBody>
      <dsp:txXfrm>
        <a:off x="5572553" y="1032452"/>
        <a:ext cx="3967760" cy="2463577"/>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jpeg>
</file>

<file path=ppt/media/image36.png>
</file>

<file path=ppt/media/image37.jpeg>
</file>

<file path=ppt/media/image38.png>
</file>

<file path=ppt/media/image39.png>
</file>

<file path=ppt/media/image4.png>
</file>

<file path=ppt/media/image40.jpeg>
</file>

<file path=ppt/media/image41.png>
</file>

<file path=ppt/media/image42.jpeg>
</file>

<file path=ppt/media/image43.png>
</file>

<file path=ppt/media/image44.jpe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jpeg>
</file>

<file path=ppt/media/image54.png>
</file>

<file path=ppt/media/image55.png>
</file>

<file path=ppt/media/image56.jpe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5385A9-FF60-489D-A983-7082065A29AD}" type="datetimeFigureOut">
              <a:rPr lang="en-AU" smtClean="0"/>
              <a:t>7/09/2023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5577D8-762A-4E82-A34A-2D51342E6CB2}" type="slidenum">
              <a:rPr lang="en-AU" smtClean="0"/>
              <a:t>‹#›</a:t>
            </a:fld>
            <a:endParaRPr lang="en-AU"/>
          </a:p>
        </p:txBody>
      </p:sp>
    </p:spTree>
    <p:extLst>
      <p:ext uri="{BB962C8B-B14F-4D97-AF65-F5344CB8AC3E}">
        <p14:creationId xmlns:p14="http://schemas.microsoft.com/office/powerpoint/2010/main" val="856521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C85577D8-762A-4E82-A34A-2D51342E6CB2}" type="slidenum">
              <a:rPr lang="en-AU" smtClean="0"/>
              <a:t>9</a:t>
            </a:fld>
            <a:endParaRPr lang="en-AU"/>
          </a:p>
        </p:txBody>
      </p:sp>
    </p:spTree>
    <p:extLst>
      <p:ext uri="{BB962C8B-B14F-4D97-AF65-F5344CB8AC3E}">
        <p14:creationId xmlns:p14="http://schemas.microsoft.com/office/powerpoint/2010/main" val="26863168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34</a:t>
            </a:fld>
            <a:endParaRPr lang="en-AU"/>
          </a:p>
        </p:txBody>
      </p:sp>
    </p:spTree>
    <p:extLst>
      <p:ext uri="{BB962C8B-B14F-4D97-AF65-F5344CB8AC3E}">
        <p14:creationId xmlns:p14="http://schemas.microsoft.com/office/powerpoint/2010/main" val="1080645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35</a:t>
            </a:fld>
            <a:endParaRPr lang="en-AU"/>
          </a:p>
        </p:txBody>
      </p:sp>
    </p:spTree>
    <p:extLst>
      <p:ext uri="{BB962C8B-B14F-4D97-AF65-F5344CB8AC3E}">
        <p14:creationId xmlns:p14="http://schemas.microsoft.com/office/powerpoint/2010/main" val="7604728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36</a:t>
            </a:fld>
            <a:endParaRPr lang="en-AU"/>
          </a:p>
        </p:txBody>
      </p:sp>
    </p:spTree>
    <p:extLst>
      <p:ext uri="{BB962C8B-B14F-4D97-AF65-F5344CB8AC3E}">
        <p14:creationId xmlns:p14="http://schemas.microsoft.com/office/powerpoint/2010/main" val="32189682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37</a:t>
            </a:fld>
            <a:endParaRPr lang="en-AU"/>
          </a:p>
        </p:txBody>
      </p:sp>
    </p:spTree>
    <p:extLst>
      <p:ext uri="{BB962C8B-B14F-4D97-AF65-F5344CB8AC3E}">
        <p14:creationId xmlns:p14="http://schemas.microsoft.com/office/powerpoint/2010/main" val="21096739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 - </a:t>
            </a:r>
            <a:r>
              <a:rPr lang="en-US" b="0" i="0" dirty="0">
                <a:solidFill>
                  <a:srgbClr val="1F2328"/>
                </a:solidFill>
                <a:effectLst/>
                <a:latin typeface="-apple-system"/>
              </a:rPr>
              <a:t>For instance, a 10km trip will cost around $22.11 during the night while during the day it will cost $23.2, 6% more.</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38</a:t>
            </a:fld>
            <a:endParaRPr lang="en-AU"/>
          </a:p>
        </p:txBody>
      </p:sp>
    </p:spTree>
    <p:extLst>
      <p:ext uri="{BB962C8B-B14F-4D97-AF65-F5344CB8AC3E}">
        <p14:creationId xmlns:p14="http://schemas.microsoft.com/office/powerpoint/2010/main" val="25815231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 - </a:t>
            </a:r>
            <a:r>
              <a:rPr lang="en-US" b="0" i="0" dirty="0">
                <a:solidFill>
                  <a:srgbClr val="1F2328"/>
                </a:solidFill>
                <a:effectLst/>
                <a:latin typeface="-apple-system"/>
              </a:rPr>
              <a:t>The average price paid for an Uber trip between midnight and 6 a.m. is $9.54, 7% higher than the cheapest period of time which is between 6 a.m. and mid-day.</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39</a:t>
            </a:fld>
            <a:endParaRPr lang="en-AU"/>
          </a:p>
        </p:txBody>
      </p:sp>
    </p:spTree>
    <p:extLst>
      <p:ext uri="{BB962C8B-B14F-4D97-AF65-F5344CB8AC3E}">
        <p14:creationId xmlns:p14="http://schemas.microsoft.com/office/powerpoint/2010/main" val="3876074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26</a:t>
            </a:fld>
            <a:endParaRPr lang="en-AU"/>
          </a:p>
        </p:txBody>
      </p:sp>
    </p:spTree>
    <p:extLst>
      <p:ext uri="{BB962C8B-B14F-4D97-AF65-F5344CB8AC3E}">
        <p14:creationId xmlns:p14="http://schemas.microsoft.com/office/powerpoint/2010/main" val="2161984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27</a:t>
            </a:fld>
            <a:endParaRPr lang="en-AU"/>
          </a:p>
        </p:txBody>
      </p:sp>
    </p:spTree>
    <p:extLst>
      <p:ext uri="{BB962C8B-B14F-4D97-AF65-F5344CB8AC3E}">
        <p14:creationId xmlns:p14="http://schemas.microsoft.com/office/powerpoint/2010/main" val="18369469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28</a:t>
            </a:fld>
            <a:endParaRPr lang="en-AU"/>
          </a:p>
        </p:txBody>
      </p:sp>
    </p:spTree>
    <p:extLst>
      <p:ext uri="{BB962C8B-B14F-4D97-AF65-F5344CB8AC3E}">
        <p14:creationId xmlns:p14="http://schemas.microsoft.com/office/powerpoint/2010/main" val="37396830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CO" dirty="0"/>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29</a:t>
            </a:fld>
            <a:endParaRPr lang="en-AU"/>
          </a:p>
        </p:txBody>
      </p:sp>
    </p:spTree>
    <p:extLst>
      <p:ext uri="{BB962C8B-B14F-4D97-AF65-F5344CB8AC3E}">
        <p14:creationId xmlns:p14="http://schemas.microsoft.com/office/powerpoint/2010/main" val="23515503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1F2328"/>
                </a:solidFill>
                <a:latin typeface="-apple-system"/>
                <a:ea typeface="+mn-ea"/>
                <a:cs typeface="+mn-cs"/>
              </a:rPr>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30</a:t>
            </a:fld>
            <a:endParaRPr lang="en-AU"/>
          </a:p>
        </p:txBody>
      </p:sp>
    </p:spTree>
    <p:extLst>
      <p:ext uri="{BB962C8B-B14F-4D97-AF65-F5344CB8AC3E}">
        <p14:creationId xmlns:p14="http://schemas.microsoft.com/office/powerpoint/2010/main" val="1808154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1F2328"/>
                </a:solidFill>
                <a:latin typeface="-apple-system"/>
                <a:ea typeface="+mn-ea"/>
                <a:cs typeface="+mn-cs"/>
              </a:rPr>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31</a:t>
            </a:fld>
            <a:endParaRPr lang="en-AU"/>
          </a:p>
        </p:txBody>
      </p:sp>
    </p:spTree>
    <p:extLst>
      <p:ext uri="{BB962C8B-B14F-4D97-AF65-F5344CB8AC3E}">
        <p14:creationId xmlns:p14="http://schemas.microsoft.com/office/powerpoint/2010/main" val="18543724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1F2328"/>
                </a:solidFill>
                <a:latin typeface="-apple-system"/>
                <a:ea typeface="+mn-ea"/>
                <a:cs typeface="+mn-cs"/>
              </a:rPr>
              <a:t>Julian</a:t>
            </a:r>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32</a:t>
            </a:fld>
            <a:endParaRPr lang="en-AU"/>
          </a:p>
        </p:txBody>
      </p:sp>
    </p:spTree>
    <p:extLst>
      <p:ext uri="{BB962C8B-B14F-4D97-AF65-F5344CB8AC3E}">
        <p14:creationId xmlns:p14="http://schemas.microsoft.com/office/powerpoint/2010/main" val="10546071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rgbClr val="1F2328"/>
                </a:solidFill>
                <a:latin typeface="-apple-system"/>
                <a:ea typeface="+mn-ea"/>
                <a:cs typeface="+mn-cs"/>
              </a:rPr>
              <a:t>Julian</a:t>
            </a:r>
            <a:endParaRPr lang="en-US" i="0" dirty="0">
              <a:solidFill>
                <a:srgbClr val="1F2328"/>
              </a:solidFill>
              <a:effectLst/>
              <a:latin typeface="-apple-system"/>
            </a:endParaRPr>
          </a:p>
          <a:p>
            <a:endParaRPr lang="en-AU" dirty="0"/>
          </a:p>
        </p:txBody>
      </p:sp>
      <p:sp>
        <p:nvSpPr>
          <p:cNvPr id="4" name="Slide Number Placeholder 3"/>
          <p:cNvSpPr>
            <a:spLocks noGrp="1"/>
          </p:cNvSpPr>
          <p:nvPr>
            <p:ph type="sldNum" sz="quarter" idx="5"/>
          </p:nvPr>
        </p:nvSpPr>
        <p:spPr/>
        <p:txBody>
          <a:bodyPr/>
          <a:lstStyle/>
          <a:p>
            <a:fld id="{3D618B55-A15D-4574-B52F-D38003FA648C}" type="slidenum">
              <a:rPr lang="en-AU" smtClean="0"/>
              <a:t>33</a:t>
            </a:fld>
            <a:endParaRPr lang="en-AU"/>
          </a:p>
        </p:txBody>
      </p:sp>
    </p:spTree>
    <p:extLst>
      <p:ext uri="{BB962C8B-B14F-4D97-AF65-F5344CB8AC3E}">
        <p14:creationId xmlns:p14="http://schemas.microsoft.com/office/powerpoint/2010/main" val="2745844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2230669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1851488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6081874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13434516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1166097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39387241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16276260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2223394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23437624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5B09D3-7B6E-450B-AA2D-7D6EB58BF058}" type="datetimeFigureOut">
              <a:rPr lang="en-AU" smtClean="0"/>
              <a:t>7/09/2023</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1867294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D5B09D3-7B6E-450B-AA2D-7D6EB58BF058}" type="datetimeFigureOut">
              <a:rPr lang="en-AU" smtClean="0"/>
              <a:t>7/09/2023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41659460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D5B09D3-7B6E-450B-AA2D-7D6EB58BF058}" type="datetimeFigureOut">
              <a:rPr lang="en-AU" smtClean="0"/>
              <a:t>7/09/2023</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3122844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D5B09D3-7B6E-450B-AA2D-7D6EB58BF058}" type="datetimeFigureOut">
              <a:rPr lang="en-AU" smtClean="0"/>
              <a:t>7/09/2023</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42804442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5B09D3-7B6E-450B-AA2D-7D6EB58BF058}" type="datetimeFigureOut">
              <a:rPr lang="en-AU" smtClean="0"/>
              <a:t>7/09/2023</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80955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5B09D3-7B6E-450B-AA2D-7D6EB58BF058}" type="datetimeFigureOut">
              <a:rPr lang="en-AU" smtClean="0"/>
              <a:t>7/09/2023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9107510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D5B09D3-7B6E-450B-AA2D-7D6EB58BF058}" type="datetimeFigureOut">
              <a:rPr lang="en-AU" smtClean="0"/>
              <a:t>7/09/2023</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EF93A23B-13AF-4AAF-B9AC-FB750D6EC27C}" type="slidenum">
              <a:rPr lang="en-AU" smtClean="0"/>
              <a:t>‹#›</a:t>
            </a:fld>
            <a:endParaRPr lang="en-AU"/>
          </a:p>
        </p:txBody>
      </p:sp>
    </p:spTree>
    <p:extLst>
      <p:ext uri="{BB962C8B-B14F-4D97-AF65-F5344CB8AC3E}">
        <p14:creationId xmlns:p14="http://schemas.microsoft.com/office/powerpoint/2010/main" val="35330656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D5B09D3-7B6E-450B-AA2D-7D6EB58BF058}" type="datetimeFigureOut">
              <a:rPr lang="en-AU" smtClean="0"/>
              <a:t>7/09/2023</a:t>
            </a:fld>
            <a:endParaRPr lang="en-AU"/>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EF93A23B-13AF-4AAF-B9AC-FB750D6EC27C}" type="slidenum">
              <a:rPr lang="en-AU" smtClean="0"/>
              <a:t>‹#›</a:t>
            </a:fld>
            <a:endParaRPr lang="en-AU"/>
          </a:p>
        </p:txBody>
      </p:sp>
    </p:spTree>
    <p:extLst>
      <p:ext uri="{BB962C8B-B14F-4D97-AF65-F5344CB8AC3E}">
        <p14:creationId xmlns:p14="http://schemas.microsoft.com/office/powerpoint/2010/main" val="257270888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9.png"/><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2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31.xml.rels><?xml version="1.0" encoding="UTF-8" standalone="yes"?>
<Relationships xmlns="http://schemas.openxmlformats.org/package/2006/relationships"><Relationship Id="rId3" Type="http://schemas.openxmlformats.org/officeDocument/2006/relationships/image" Target="../media/image37.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40.jpeg"/></Relationships>
</file>

<file path=ppt/slides/_rels/slide3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2.jpeg"/></Relationships>
</file>

<file path=ppt/slides/_rels/slide34.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4.jpeg"/></Relationships>
</file>

<file path=ppt/slides/_rels/slide3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46.png"/></Relationships>
</file>

<file path=ppt/slides/_rels/slide36.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37.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50.png"/></Relationships>
</file>

<file path=ppt/slides/_rels/slide38.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2.png"/></Relationships>
</file>

<file path=ppt/slides/_rels/slide39.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55.png"/><Relationship Id="rId4" Type="http://schemas.openxmlformats.org/officeDocument/2006/relationships/image" Target="../media/image54.png"/></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5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E1E6F2A-12A7-7A5E-39B3-9369D29D63CD}"/>
              </a:ext>
            </a:extLst>
          </p:cNvPr>
          <p:cNvPicPr>
            <a:picLocks noChangeAspect="1"/>
          </p:cNvPicPr>
          <p:nvPr/>
        </p:nvPicPr>
        <p:blipFill rotWithShape="1">
          <a:blip r:embed="rId2"/>
          <a:srcRect l="6554" t="11744" r="1" b="23340"/>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BBA49FD2-BD1C-F3CA-CA69-D8EBD019A5E5}"/>
              </a:ext>
            </a:extLst>
          </p:cNvPr>
          <p:cNvSpPr>
            <a:spLocks noGrp="1"/>
          </p:cNvSpPr>
          <p:nvPr>
            <p:ph type="ctrTitle"/>
          </p:nvPr>
        </p:nvSpPr>
        <p:spPr>
          <a:xfrm>
            <a:off x="589280" y="3108455"/>
            <a:ext cx="4177454" cy="2369093"/>
          </a:xfrm>
        </p:spPr>
        <p:txBody>
          <a:bodyPr>
            <a:normAutofit fontScale="90000"/>
          </a:bodyPr>
          <a:lstStyle/>
          <a:p>
            <a:pPr>
              <a:lnSpc>
                <a:spcPct val="90000"/>
              </a:lnSpc>
            </a:pPr>
            <a:r>
              <a:rPr lang="en-AU" dirty="0"/>
              <a:t>Uber Rides and Weather</a:t>
            </a:r>
            <a:br>
              <a:rPr lang="en-US" sz="4100" b="1" i="0" dirty="0">
                <a:effectLst/>
                <a:latin typeface="-apple-system"/>
              </a:rPr>
            </a:br>
            <a:br>
              <a:rPr lang="en-US" sz="4100" b="1" i="0" dirty="0">
                <a:effectLst/>
                <a:latin typeface="-apple-system"/>
              </a:rPr>
            </a:br>
            <a:endParaRPr lang="en-AU" sz="4100" dirty="0"/>
          </a:p>
        </p:txBody>
      </p:sp>
      <p:cxnSp>
        <p:nvCxnSpPr>
          <p:cNvPr id="10" name="Straight Connector 9">
            <a:extLst>
              <a:ext uri="{FF2B5EF4-FFF2-40B4-BE49-F238E27FC236}">
                <a16:creationId xmlns:a16="http://schemas.microsoft.com/office/drawing/2014/main" id="{A57C1A16-B8AB-4D99-A195-A38F556A648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F8A9B20B-D1DD-4573-B5EC-55802951923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66D61E08-70C3-48D8-BEA0-787111DC3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6" name="Rectangle 25">
            <a:extLst>
              <a:ext uri="{FF2B5EF4-FFF2-40B4-BE49-F238E27FC236}">
                <a16:creationId xmlns:a16="http://schemas.microsoft.com/office/drawing/2014/main" id="{FC55298F-0AE5-478E-AD2B-03C2614C58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8" name="Isosceles Triangle 24">
            <a:extLst>
              <a:ext uri="{FF2B5EF4-FFF2-40B4-BE49-F238E27FC236}">
                <a16:creationId xmlns:a16="http://schemas.microsoft.com/office/drawing/2014/main" id="{C180E4EA-0B63-4779-A895-7E90E71088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0" name="Rectangle 27">
            <a:extLst>
              <a:ext uri="{FF2B5EF4-FFF2-40B4-BE49-F238E27FC236}">
                <a16:creationId xmlns:a16="http://schemas.microsoft.com/office/drawing/2014/main" id="{CEE01D9D-3DE8-4EED-B0D3-8F3C79CC76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2" name="Rectangle 28">
            <a:extLst>
              <a:ext uri="{FF2B5EF4-FFF2-40B4-BE49-F238E27FC236}">
                <a16:creationId xmlns:a16="http://schemas.microsoft.com/office/drawing/2014/main" id="{89AF5CE9-607F-43F4-8983-DCD6DA4051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4" name="Rectangle 29">
            <a:extLst>
              <a:ext uri="{FF2B5EF4-FFF2-40B4-BE49-F238E27FC236}">
                <a16:creationId xmlns:a16="http://schemas.microsoft.com/office/drawing/2014/main" id="{6EEA2DBD-9E1E-4521-8C01-F32AD18A89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6" name="Isosceles Triangle 29">
            <a:extLst>
              <a:ext uri="{FF2B5EF4-FFF2-40B4-BE49-F238E27FC236}">
                <a16:creationId xmlns:a16="http://schemas.microsoft.com/office/drawing/2014/main" id="{15BBD2C1-BA9B-46A9-A27A-33498B1692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Tree>
    <p:extLst>
      <p:ext uri="{BB962C8B-B14F-4D97-AF65-F5344CB8AC3E}">
        <p14:creationId xmlns:p14="http://schemas.microsoft.com/office/powerpoint/2010/main" val="2853029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BFBFE-3D4C-9027-04CB-12ECFD9ECDFB}"/>
              </a:ext>
            </a:extLst>
          </p:cNvPr>
          <p:cNvSpPr>
            <a:spLocks noGrp="1"/>
          </p:cNvSpPr>
          <p:nvPr>
            <p:ph type="title"/>
          </p:nvPr>
        </p:nvSpPr>
        <p:spPr>
          <a:xfrm>
            <a:off x="1051560" y="586822"/>
            <a:ext cx="3657600" cy="1645920"/>
          </a:xfrm>
        </p:spPr>
        <p:txBody>
          <a:bodyPr>
            <a:normAutofit/>
          </a:bodyPr>
          <a:lstStyle/>
          <a:p>
            <a:r>
              <a:rPr lang="en-US" sz="3200"/>
              <a:t>CODE &amp; Output</a:t>
            </a:r>
            <a:endParaRPr lang="en-AU" sz="3200" dirty="0"/>
          </a:p>
        </p:txBody>
      </p:sp>
      <p:sp>
        <p:nvSpPr>
          <p:cNvPr id="3" name="Content Placeholder 2">
            <a:extLst>
              <a:ext uri="{FF2B5EF4-FFF2-40B4-BE49-F238E27FC236}">
                <a16:creationId xmlns:a16="http://schemas.microsoft.com/office/drawing/2014/main" id="{C949F85F-3811-2DF1-08F6-C0386DD1C0D0}"/>
              </a:ext>
            </a:extLst>
          </p:cNvPr>
          <p:cNvSpPr>
            <a:spLocks noGrp="1"/>
          </p:cNvSpPr>
          <p:nvPr>
            <p:ph idx="1"/>
          </p:nvPr>
        </p:nvSpPr>
        <p:spPr>
          <a:xfrm>
            <a:off x="649211" y="1197429"/>
            <a:ext cx="8756046" cy="1531968"/>
          </a:xfrm>
        </p:spPr>
        <p:txBody>
          <a:bodyPr anchor="ctr">
            <a:normAutofit/>
          </a:bodyPr>
          <a:lstStyle/>
          <a:p>
            <a:pPr marL="0" indent="0">
              <a:buNone/>
            </a:pPr>
            <a:r>
              <a:rPr lang="en-US" b="0" i="0" dirty="0">
                <a:solidFill>
                  <a:srgbClr val="374151"/>
                </a:solidFill>
                <a:effectLst/>
                <a:latin typeface="Söhne"/>
              </a:rPr>
              <a:t>In this code snippet, we're conducting essential data analysis on weather data from the '</a:t>
            </a:r>
            <a:r>
              <a:rPr lang="en-US" b="0" i="0" dirty="0" err="1">
                <a:solidFill>
                  <a:srgbClr val="374151"/>
                </a:solidFill>
                <a:effectLst/>
                <a:latin typeface="Söhne"/>
              </a:rPr>
              <a:t>final_merge_df_cleaned</a:t>
            </a:r>
            <a:r>
              <a:rPr lang="en-US" b="0" i="0" dirty="0">
                <a:solidFill>
                  <a:srgbClr val="374151"/>
                </a:solidFill>
                <a:effectLst/>
                <a:latin typeface="Söhne"/>
              </a:rPr>
              <a:t>' dataset. Specifically, we're focusing on two critical weather variables: temperature and wind speed. For temperature we calculate its mean, median and standard deviation. </a:t>
            </a:r>
            <a:r>
              <a:rPr lang="en-US" dirty="0">
                <a:solidFill>
                  <a:srgbClr val="374151"/>
                </a:solidFill>
                <a:latin typeface="Söhne"/>
              </a:rPr>
              <a:t>W</a:t>
            </a:r>
            <a:r>
              <a:rPr lang="en-US" b="0" i="0" dirty="0">
                <a:solidFill>
                  <a:srgbClr val="374151"/>
                </a:solidFill>
                <a:effectLst/>
                <a:latin typeface="Söhne"/>
              </a:rPr>
              <a:t>hile for wind speed, we perform the same statistical analysis.</a:t>
            </a:r>
          </a:p>
        </p:txBody>
      </p:sp>
      <p:pic>
        <p:nvPicPr>
          <p:cNvPr id="7" name="Picture 6" descr="A screenshot of a computer program&#10;&#10;Description automatically generated">
            <a:extLst>
              <a:ext uri="{FF2B5EF4-FFF2-40B4-BE49-F238E27FC236}">
                <a16:creationId xmlns:a16="http://schemas.microsoft.com/office/drawing/2014/main" id="{36F912CF-4B71-7124-1BD2-B4D7ED76F2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9211" y="2729397"/>
            <a:ext cx="5298652" cy="3483864"/>
          </a:xfrm>
          <a:prstGeom prst="rect">
            <a:avLst/>
          </a:prstGeom>
        </p:spPr>
      </p:pic>
      <p:pic>
        <p:nvPicPr>
          <p:cNvPr id="5" name="Picture 4" descr="A screenshot of a computer&#10;&#10;Description automatically generated">
            <a:extLst>
              <a:ext uri="{FF2B5EF4-FFF2-40B4-BE49-F238E27FC236}">
                <a16:creationId xmlns:a16="http://schemas.microsoft.com/office/drawing/2014/main" id="{79B9EAD3-6D6E-C4C0-EF86-2977838639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8781" y="3167828"/>
            <a:ext cx="5523082" cy="2607002"/>
          </a:xfrm>
          <a:prstGeom prst="rect">
            <a:avLst/>
          </a:prstGeom>
        </p:spPr>
      </p:pic>
    </p:spTree>
    <p:extLst>
      <p:ext uri="{BB962C8B-B14F-4D97-AF65-F5344CB8AC3E}">
        <p14:creationId xmlns:p14="http://schemas.microsoft.com/office/powerpoint/2010/main" val="582531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4ABDB-8D97-5FF4-CA5E-EBB47D44181A}"/>
              </a:ext>
            </a:extLst>
          </p:cNvPr>
          <p:cNvSpPr>
            <a:spLocks noGrp="1"/>
          </p:cNvSpPr>
          <p:nvPr>
            <p:ph type="title"/>
          </p:nvPr>
        </p:nvSpPr>
        <p:spPr>
          <a:xfrm>
            <a:off x="677334" y="609600"/>
            <a:ext cx="8596668" cy="1320800"/>
          </a:xfrm>
        </p:spPr>
        <p:txBody>
          <a:bodyPr anchor="t">
            <a:normAutofit/>
          </a:bodyPr>
          <a:lstStyle/>
          <a:p>
            <a:r>
              <a:rPr lang="en-US" dirty="0"/>
              <a:t>Code</a:t>
            </a:r>
            <a:endParaRPr lang="en-AU" dirty="0"/>
          </a:p>
        </p:txBody>
      </p:sp>
      <p:sp>
        <p:nvSpPr>
          <p:cNvPr id="3" name="Content Placeholder 2">
            <a:extLst>
              <a:ext uri="{FF2B5EF4-FFF2-40B4-BE49-F238E27FC236}">
                <a16:creationId xmlns:a16="http://schemas.microsoft.com/office/drawing/2014/main" id="{E45D5D58-9D23-28A8-38C8-D9FFA13B4072}"/>
              </a:ext>
            </a:extLst>
          </p:cNvPr>
          <p:cNvSpPr>
            <a:spLocks noGrp="1"/>
          </p:cNvSpPr>
          <p:nvPr>
            <p:ph idx="1"/>
          </p:nvPr>
        </p:nvSpPr>
        <p:spPr>
          <a:xfrm>
            <a:off x="6336287" y="2160589"/>
            <a:ext cx="2934714" cy="3880773"/>
          </a:xfrm>
        </p:spPr>
        <p:txBody>
          <a:bodyPr>
            <a:normAutofit/>
          </a:bodyPr>
          <a:lstStyle/>
          <a:p>
            <a:pPr marL="0" indent="0">
              <a:lnSpc>
                <a:spcPct val="90000"/>
              </a:lnSpc>
              <a:buNone/>
            </a:pPr>
            <a:r>
              <a:rPr lang="en-US" sz="1400" dirty="0"/>
              <a:t>This code converts a column named '</a:t>
            </a:r>
            <a:r>
              <a:rPr lang="en-US" sz="1400" dirty="0" err="1"/>
              <a:t>pickup_datetime</a:t>
            </a:r>
            <a:r>
              <a:rPr lang="en-US" sz="1400" dirty="0"/>
              <a:t>' to the datetime data type, enabling time-based analysis. Then, it extracts and adds two new columns: 'month' and '</a:t>
            </a:r>
            <a:r>
              <a:rPr lang="en-US" sz="1400" dirty="0" err="1"/>
              <a:t>day_of_week</a:t>
            </a:r>
            <a:r>
              <a:rPr lang="en-US" sz="1400" dirty="0"/>
              <a:t>' which represent the month and day of the week respectively, derived from the '</a:t>
            </a:r>
            <a:r>
              <a:rPr lang="en-US" sz="1400" dirty="0" err="1"/>
              <a:t>pickup_datetime</a:t>
            </a:r>
            <a:r>
              <a:rPr lang="en-US" sz="1400" dirty="0"/>
              <a:t>' column. Subsequently, the code groups the data by 'month' and calculates the mean temperature for each month. Finally, it generates a line plot illustrating the average temperature over the months, providing a visual representation of how temperatures vary throughout the year. </a:t>
            </a:r>
            <a:endParaRPr lang="en-AU" sz="1400" dirty="0"/>
          </a:p>
        </p:txBody>
      </p:sp>
      <p:pic>
        <p:nvPicPr>
          <p:cNvPr id="5" name="Picture 4" descr="A screenshot of a computer code&#10;&#10;Description automatically generated">
            <a:extLst>
              <a:ext uri="{FF2B5EF4-FFF2-40B4-BE49-F238E27FC236}">
                <a16:creationId xmlns:a16="http://schemas.microsoft.com/office/drawing/2014/main" id="{9FD20403-4596-2689-AB2F-81615676A240}"/>
              </a:ext>
            </a:extLst>
          </p:cNvPr>
          <p:cNvPicPr>
            <a:picLocks noChangeAspect="1"/>
          </p:cNvPicPr>
          <p:nvPr/>
        </p:nvPicPr>
        <p:blipFill rotWithShape="1">
          <a:blip r:embed="rId2">
            <a:extLst>
              <a:ext uri="{28A0092B-C50C-407E-A947-70E740481C1C}">
                <a14:useLocalDpi xmlns:a14="http://schemas.microsoft.com/office/drawing/2010/main" val="0"/>
              </a:ext>
            </a:extLst>
          </a:blip>
          <a:srcRect r="35741" b="1"/>
          <a:stretch/>
        </p:blipFill>
        <p:spPr>
          <a:xfrm>
            <a:off x="677334" y="2159331"/>
            <a:ext cx="5423429" cy="3882362"/>
          </a:xfrm>
          <a:prstGeom prst="rect">
            <a:avLst/>
          </a:prstGeom>
        </p:spPr>
      </p:pic>
    </p:spTree>
    <p:extLst>
      <p:ext uri="{BB962C8B-B14F-4D97-AF65-F5344CB8AC3E}">
        <p14:creationId xmlns:p14="http://schemas.microsoft.com/office/powerpoint/2010/main" val="1392345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BFBFE-3D4C-9027-04CB-12ECFD9ECDFB}"/>
              </a:ext>
            </a:extLst>
          </p:cNvPr>
          <p:cNvSpPr>
            <a:spLocks noGrp="1"/>
          </p:cNvSpPr>
          <p:nvPr>
            <p:ph type="title"/>
          </p:nvPr>
        </p:nvSpPr>
        <p:spPr/>
        <p:txBody>
          <a:bodyPr/>
          <a:lstStyle/>
          <a:p>
            <a:r>
              <a:rPr lang="en-US" dirty="0"/>
              <a:t>Output</a:t>
            </a:r>
            <a:endParaRPr lang="en-AU" dirty="0"/>
          </a:p>
        </p:txBody>
      </p:sp>
      <p:sp>
        <p:nvSpPr>
          <p:cNvPr id="3" name="Content Placeholder 2">
            <a:extLst>
              <a:ext uri="{FF2B5EF4-FFF2-40B4-BE49-F238E27FC236}">
                <a16:creationId xmlns:a16="http://schemas.microsoft.com/office/drawing/2014/main" id="{C949F85F-3811-2DF1-08F6-C0386DD1C0D0}"/>
              </a:ext>
            </a:extLst>
          </p:cNvPr>
          <p:cNvSpPr>
            <a:spLocks noGrp="1"/>
          </p:cNvSpPr>
          <p:nvPr>
            <p:ph idx="1"/>
          </p:nvPr>
        </p:nvSpPr>
        <p:spPr>
          <a:xfrm>
            <a:off x="677334" y="4688379"/>
            <a:ext cx="6662804" cy="1720734"/>
          </a:xfrm>
        </p:spPr>
        <p:txBody>
          <a:bodyPr>
            <a:normAutofit fontScale="70000" lnSpcReduction="20000"/>
          </a:bodyPr>
          <a:lstStyle/>
          <a:p>
            <a:pPr marL="0" indent="0">
              <a:buNone/>
            </a:pPr>
            <a:r>
              <a:rPr lang="en-US" dirty="0"/>
              <a:t>With the average temperature per month plotted, you can observe what seems a significant change from the first six months to the following six months. However, noting only a 1-degree Celsius difference on the y-axis suggests that the temperature data might have been collected under controlled conditions or with some outliers removed. This could imply that the original dataset was filtered for some specific research or analysis purpose. The relatively narrow temperature range within the same city, especially when compared to a two hundred thousand row dataset with an almost six-year timeframe raises the possibility of pre-processing or data cleaning that might have been applied to the dataset prior to our download. </a:t>
            </a:r>
            <a:endParaRPr lang="en-AU" dirty="0"/>
          </a:p>
        </p:txBody>
      </p:sp>
      <p:pic>
        <p:nvPicPr>
          <p:cNvPr id="5" name="Picture 4" descr="A graph with blue line&#10;&#10;Description automatically generated">
            <a:extLst>
              <a:ext uri="{FF2B5EF4-FFF2-40B4-BE49-F238E27FC236}">
                <a16:creationId xmlns:a16="http://schemas.microsoft.com/office/drawing/2014/main" id="{3DE67392-06D4-668B-BE16-D4B4B43657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69467" y="1063568"/>
            <a:ext cx="6451755" cy="3450243"/>
          </a:xfrm>
          <a:prstGeom prst="rect">
            <a:avLst/>
          </a:prstGeom>
        </p:spPr>
      </p:pic>
    </p:spTree>
    <p:extLst>
      <p:ext uri="{BB962C8B-B14F-4D97-AF65-F5344CB8AC3E}">
        <p14:creationId xmlns:p14="http://schemas.microsoft.com/office/powerpoint/2010/main" val="4675567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3" name="Rectangle 12">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7" name="Straight Connector 16">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19"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1"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3" name="Isosceles Triangle 22">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5"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7" name="Isosceles Triangle 26">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9" name="Freeform: Shape 28">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CB4ABDB-8D97-5FF4-CA5E-EBB47D44181A}"/>
              </a:ext>
            </a:extLst>
          </p:cNvPr>
          <p:cNvSpPr>
            <a:spLocks noGrp="1"/>
          </p:cNvSpPr>
          <p:nvPr>
            <p:ph type="title"/>
          </p:nvPr>
        </p:nvSpPr>
        <p:spPr>
          <a:xfrm>
            <a:off x="7181723" y="609600"/>
            <a:ext cx="4512989" cy="2227730"/>
          </a:xfrm>
        </p:spPr>
        <p:txBody>
          <a:bodyPr anchor="ctr">
            <a:normAutofit/>
          </a:bodyPr>
          <a:lstStyle/>
          <a:p>
            <a:r>
              <a:rPr lang="en-US">
                <a:solidFill>
                  <a:srgbClr val="FFFFFF"/>
                </a:solidFill>
              </a:rPr>
              <a:t>Code</a:t>
            </a:r>
            <a:endParaRPr lang="en-AU">
              <a:solidFill>
                <a:srgbClr val="FFFFFF"/>
              </a:solidFill>
            </a:endParaRPr>
          </a:p>
        </p:txBody>
      </p:sp>
      <p:pic>
        <p:nvPicPr>
          <p:cNvPr id="6" name="Picture 5" descr="A screenshot of a computer program&#10;&#10;Description automatically generated">
            <a:extLst>
              <a:ext uri="{FF2B5EF4-FFF2-40B4-BE49-F238E27FC236}">
                <a16:creationId xmlns:a16="http://schemas.microsoft.com/office/drawing/2014/main" id="{8F2C4F7F-9E52-C8F5-2106-B6A0C2798F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2446" y="1168399"/>
            <a:ext cx="3826383" cy="4610101"/>
          </a:xfrm>
          <a:prstGeom prst="rect">
            <a:avLst/>
          </a:prstGeom>
        </p:spPr>
      </p:pic>
      <p:sp>
        <p:nvSpPr>
          <p:cNvPr id="3" name="Content Placeholder 2">
            <a:extLst>
              <a:ext uri="{FF2B5EF4-FFF2-40B4-BE49-F238E27FC236}">
                <a16:creationId xmlns:a16="http://schemas.microsoft.com/office/drawing/2014/main" id="{E45D5D58-9D23-28A8-38C8-D9FFA13B4072}"/>
              </a:ext>
            </a:extLst>
          </p:cNvPr>
          <p:cNvSpPr>
            <a:spLocks noGrp="1"/>
          </p:cNvSpPr>
          <p:nvPr>
            <p:ph idx="1"/>
          </p:nvPr>
        </p:nvSpPr>
        <p:spPr>
          <a:xfrm>
            <a:off x="7181725" y="2503714"/>
            <a:ext cx="4512988" cy="3651553"/>
          </a:xfrm>
        </p:spPr>
        <p:txBody>
          <a:bodyPr anchor="t">
            <a:normAutofit/>
          </a:bodyPr>
          <a:lstStyle/>
          <a:p>
            <a:pPr marL="0" indent="0">
              <a:lnSpc>
                <a:spcPct val="90000"/>
              </a:lnSpc>
              <a:buNone/>
            </a:pPr>
            <a:r>
              <a:rPr lang="en-US" sz="1500" dirty="0">
                <a:solidFill>
                  <a:srgbClr val="FFFFFF"/>
                </a:solidFill>
              </a:rPr>
              <a:t>In this code, we endeavor to explore how average temperatures fluctuate throughout the year, considering both seasons and days of the week. It begins by converting the date and time data into a usable format and creating a mapping for seasons. The data is then grouped and analyzed to calculate the mean temperature for each season and day of the week. The results are presented in a visually compelling manner using subplots, with each subplot representing a different season. The line plots showcase how temperatures vary across the days of the week within each season. </a:t>
            </a:r>
            <a:endParaRPr lang="en-AU" sz="1500" dirty="0">
              <a:solidFill>
                <a:srgbClr val="FFFFFF"/>
              </a:solidFill>
            </a:endParaRPr>
          </a:p>
        </p:txBody>
      </p:sp>
    </p:spTree>
    <p:extLst>
      <p:ext uri="{BB962C8B-B14F-4D97-AF65-F5344CB8AC3E}">
        <p14:creationId xmlns:p14="http://schemas.microsoft.com/office/powerpoint/2010/main" val="3160558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BFBFE-3D4C-9027-04CB-12ECFD9ECDFB}"/>
              </a:ext>
            </a:extLst>
          </p:cNvPr>
          <p:cNvSpPr>
            <a:spLocks noGrp="1"/>
          </p:cNvSpPr>
          <p:nvPr>
            <p:ph type="title"/>
          </p:nvPr>
        </p:nvSpPr>
        <p:spPr>
          <a:xfrm>
            <a:off x="677334" y="609600"/>
            <a:ext cx="8596668" cy="1320800"/>
          </a:xfrm>
        </p:spPr>
        <p:txBody>
          <a:bodyPr anchor="t">
            <a:normAutofit/>
          </a:bodyPr>
          <a:lstStyle/>
          <a:p>
            <a:r>
              <a:rPr lang="en-US"/>
              <a:t>Output</a:t>
            </a:r>
            <a:endParaRPr lang="en-AU" dirty="0"/>
          </a:p>
        </p:txBody>
      </p:sp>
      <p:pic>
        <p:nvPicPr>
          <p:cNvPr id="6" name="Picture 5" descr="A graph of different weather conditions&#10;&#10;Description automatically generated with medium confidence">
            <a:extLst>
              <a:ext uri="{FF2B5EF4-FFF2-40B4-BE49-F238E27FC236}">
                <a16:creationId xmlns:a16="http://schemas.microsoft.com/office/drawing/2014/main" id="{BE40D75D-6513-8709-81FD-D70605C38C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4115" y="1604356"/>
            <a:ext cx="6297519" cy="4156362"/>
          </a:xfrm>
          <a:prstGeom prst="rect">
            <a:avLst/>
          </a:prstGeom>
        </p:spPr>
      </p:pic>
      <p:sp>
        <p:nvSpPr>
          <p:cNvPr id="3" name="Content Placeholder 2">
            <a:extLst>
              <a:ext uri="{FF2B5EF4-FFF2-40B4-BE49-F238E27FC236}">
                <a16:creationId xmlns:a16="http://schemas.microsoft.com/office/drawing/2014/main" id="{C949F85F-3811-2DF1-08F6-C0386DD1C0D0}"/>
              </a:ext>
            </a:extLst>
          </p:cNvPr>
          <p:cNvSpPr>
            <a:spLocks noGrp="1"/>
          </p:cNvSpPr>
          <p:nvPr>
            <p:ph idx="1"/>
          </p:nvPr>
        </p:nvSpPr>
        <p:spPr>
          <a:xfrm>
            <a:off x="7182195" y="1346662"/>
            <a:ext cx="2244437" cy="4156362"/>
          </a:xfrm>
        </p:spPr>
        <p:txBody>
          <a:bodyPr>
            <a:normAutofit/>
          </a:bodyPr>
          <a:lstStyle/>
          <a:p>
            <a:pPr marL="0" indent="0">
              <a:lnSpc>
                <a:spcPct val="90000"/>
              </a:lnSpc>
              <a:buNone/>
            </a:pPr>
            <a:r>
              <a:rPr lang="en-US" sz="1200" dirty="0"/>
              <a:t>Looking at the average temperature for each day of the week within a specific season, we notice variations, but these changes appear considerable. However, considering the y-axis scale the observation suggests that while there are fluctuations in temperature throughout the days of the week within a given season, these variations are not dramatic. The narrow range on the y-axis indicates that temperature remains relatively consistent, reinforcing the notion that the dataset may have been collected under controlled conditions or with outliers removed.</a:t>
            </a:r>
            <a:endParaRPr lang="en-AU" sz="1200" dirty="0"/>
          </a:p>
        </p:txBody>
      </p:sp>
    </p:spTree>
    <p:extLst>
      <p:ext uri="{BB962C8B-B14F-4D97-AF65-F5344CB8AC3E}">
        <p14:creationId xmlns:p14="http://schemas.microsoft.com/office/powerpoint/2010/main" val="36733517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BFBFE-3D4C-9027-04CB-12ECFD9ECDFB}"/>
              </a:ext>
            </a:extLst>
          </p:cNvPr>
          <p:cNvSpPr>
            <a:spLocks noGrp="1"/>
          </p:cNvSpPr>
          <p:nvPr>
            <p:ph type="title"/>
          </p:nvPr>
        </p:nvSpPr>
        <p:spPr>
          <a:xfrm>
            <a:off x="677334" y="609600"/>
            <a:ext cx="8596668" cy="1320800"/>
          </a:xfrm>
        </p:spPr>
        <p:txBody>
          <a:bodyPr anchor="t">
            <a:normAutofit/>
          </a:bodyPr>
          <a:lstStyle/>
          <a:p>
            <a:r>
              <a:rPr lang="en-US"/>
              <a:t>Output</a:t>
            </a:r>
            <a:endParaRPr lang="en-AU" dirty="0"/>
          </a:p>
        </p:txBody>
      </p:sp>
      <p:sp>
        <p:nvSpPr>
          <p:cNvPr id="3" name="Content Placeholder 2">
            <a:extLst>
              <a:ext uri="{FF2B5EF4-FFF2-40B4-BE49-F238E27FC236}">
                <a16:creationId xmlns:a16="http://schemas.microsoft.com/office/drawing/2014/main" id="{C949F85F-3811-2DF1-08F6-C0386DD1C0D0}"/>
              </a:ext>
            </a:extLst>
          </p:cNvPr>
          <p:cNvSpPr>
            <a:spLocks noGrp="1"/>
          </p:cNvSpPr>
          <p:nvPr>
            <p:ph idx="1"/>
          </p:nvPr>
        </p:nvSpPr>
        <p:spPr>
          <a:xfrm>
            <a:off x="7690061" y="3025833"/>
            <a:ext cx="2177145" cy="3045435"/>
          </a:xfrm>
        </p:spPr>
        <p:txBody>
          <a:bodyPr>
            <a:normAutofit/>
          </a:bodyPr>
          <a:lstStyle/>
          <a:p>
            <a:pPr marL="0" indent="0">
              <a:lnSpc>
                <a:spcPct val="90000"/>
              </a:lnSpc>
              <a:buNone/>
            </a:pPr>
            <a:r>
              <a:rPr lang="en-US" sz="1200" dirty="0"/>
              <a:t>Switching the visualization to a bar chart and adjusting the Y-axis range to encompass the minimum and maximum data points for all seasons, we can observe that the variations in the data become less pronounced.</a:t>
            </a:r>
            <a:endParaRPr lang="en-AU" sz="1200" dirty="0"/>
          </a:p>
        </p:txBody>
      </p:sp>
      <p:pic>
        <p:nvPicPr>
          <p:cNvPr id="5" name="Picture 4" descr="A graph of different temperature&#10;&#10;Description automatically generated with medium confidence">
            <a:extLst>
              <a:ext uri="{FF2B5EF4-FFF2-40B4-BE49-F238E27FC236}">
                <a16:creationId xmlns:a16="http://schemas.microsoft.com/office/drawing/2014/main" id="{B0986D41-2959-39A4-00EA-DFAE8AEF4B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71247" y="1701596"/>
            <a:ext cx="6616095" cy="4369672"/>
          </a:xfrm>
          <a:prstGeom prst="rect">
            <a:avLst/>
          </a:prstGeom>
        </p:spPr>
      </p:pic>
    </p:spTree>
    <p:extLst>
      <p:ext uri="{BB962C8B-B14F-4D97-AF65-F5344CB8AC3E}">
        <p14:creationId xmlns:p14="http://schemas.microsoft.com/office/powerpoint/2010/main" val="33807587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90A61547-2555-4DE2-A37F-A53E549174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4" name="Straight Connector 13">
              <a:extLst>
                <a:ext uri="{FF2B5EF4-FFF2-40B4-BE49-F238E27FC236}">
                  <a16:creationId xmlns:a16="http://schemas.microsoft.com/office/drawing/2014/main" id="{5C2447E0-8F0D-479C-94E4-82BC8EB68C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1F943397-DCDD-44CB-BBA9-9510B7698D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6" name="Rectangle 23">
              <a:extLst>
                <a:ext uri="{FF2B5EF4-FFF2-40B4-BE49-F238E27FC236}">
                  <a16:creationId xmlns:a16="http://schemas.microsoft.com/office/drawing/2014/main" id="{E2630ADC-31DB-4C48-AC4A-DAAE5A7B8E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7" name="Rectangle 25">
              <a:extLst>
                <a:ext uri="{FF2B5EF4-FFF2-40B4-BE49-F238E27FC236}">
                  <a16:creationId xmlns:a16="http://schemas.microsoft.com/office/drawing/2014/main" id="{2CA5C44E-F54E-47E0-8989-4D8686B33C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8" name="Isosceles Triangle 17">
              <a:extLst>
                <a:ext uri="{FF2B5EF4-FFF2-40B4-BE49-F238E27FC236}">
                  <a16:creationId xmlns:a16="http://schemas.microsoft.com/office/drawing/2014/main" id="{FF54E15E-830B-4375-A239-4C51954DEA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9" name="Rectangle 27">
              <a:extLst>
                <a:ext uri="{FF2B5EF4-FFF2-40B4-BE49-F238E27FC236}">
                  <a16:creationId xmlns:a16="http://schemas.microsoft.com/office/drawing/2014/main" id="{CB37E322-FF7E-4872-BD6B-50A48CBEA5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0" name="Rectangle 28">
              <a:extLst>
                <a:ext uri="{FF2B5EF4-FFF2-40B4-BE49-F238E27FC236}">
                  <a16:creationId xmlns:a16="http://schemas.microsoft.com/office/drawing/2014/main" id="{710D0C1E-D2F8-45B2-AE14-1AC8E976F7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1" name="Rectangle 29">
              <a:extLst>
                <a:ext uri="{FF2B5EF4-FFF2-40B4-BE49-F238E27FC236}">
                  <a16:creationId xmlns:a16="http://schemas.microsoft.com/office/drawing/2014/main" id="{3216331B-17D0-4167-ABD2-B2198058C2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2" name="Isosceles Triangle 21">
              <a:extLst>
                <a:ext uri="{FF2B5EF4-FFF2-40B4-BE49-F238E27FC236}">
                  <a16:creationId xmlns:a16="http://schemas.microsoft.com/office/drawing/2014/main" id="{A53A7A96-3806-4BB3-91DE-6EED48AC78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3" name="Isosceles Triangle 22">
              <a:extLst>
                <a:ext uri="{FF2B5EF4-FFF2-40B4-BE49-F238E27FC236}">
                  <a16:creationId xmlns:a16="http://schemas.microsoft.com/office/drawing/2014/main" id="{F8C2B86C-EE71-466E-8991-503F9C9C1B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grpSp>
      <p:sp>
        <p:nvSpPr>
          <p:cNvPr id="2" name="Title 1">
            <a:extLst>
              <a:ext uri="{FF2B5EF4-FFF2-40B4-BE49-F238E27FC236}">
                <a16:creationId xmlns:a16="http://schemas.microsoft.com/office/drawing/2014/main" id="{66CBFBFE-3D4C-9027-04CB-12ECFD9ECDFB}"/>
              </a:ext>
            </a:extLst>
          </p:cNvPr>
          <p:cNvSpPr>
            <a:spLocks noGrp="1"/>
          </p:cNvSpPr>
          <p:nvPr>
            <p:ph type="title"/>
          </p:nvPr>
        </p:nvSpPr>
        <p:spPr>
          <a:xfrm>
            <a:off x="985968" y="4473225"/>
            <a:ext cx="8288035" cy="1095059"/>
          </a:xfrm>
        </p:spPr>
        <p:txBody>
          <a:bodyPr vert="horz" lIns="91440" tIns="45720" rIns="91440" bIns="45720" rtlCol="0" anchor="b">
            <a:normAutofit/>
          </a:bodyPr>
          <a:lstStyle/>
          <a:p>
            <a:r>
              <a:rPr lang="en-US" sz="4800"/>
              <a:t>Output</a:t>
            </a:r>
          </a:p>
        </p:txBody>
      </p:sp>
      <p:sp>
        <p:nvSpPr>
          <p:cNvPr id="3" name="Content Placeholder 2">
            <a:extLst>
              <a:ext uri="{FF2B5EF4-FFF2-40B4-BE49-F238E27FC236}">
                <a16:creationId xmlns:a16="http://schemas.microsoft.com/office/drawing/2014/main" id="{C949F85F-3811-2DF1-08F6-C0386DD1C0D0}"/>
              </a:ext>
            </a:extLst>
          </p:cNvPr>
          <p:cNvSpPr>
            <a:spLocks noGrp="1"/>
          </p:cNvSpPr>
          <p:nvPr>
            <p:ph idx="1"/>
          </p:nvPr>
        </p:nvSpPr>
        <p:spPr>
          <a:xfrm>
            <a:off x="985968" y="5569874"/>
            <a:ext cx="8288035" cy="471488"/>
          </a:xfrm>
        </p:spPr>
        <p:txBody>
          <a:bodyPr vert="horz" lIns="91440" tIns="45720" rIns="91440" bIns="45720" rtlCol="0" anchor="t">
            <a:normAutofit/>
          </a:bodyPr>
          <a:lstStyle/>
          <a:p>
            <a:pPr marL="0" indent="0">
              <a:buNone/>
            </a:pPr>
            <a:r>
              <a:rPr lang="en-US">
                <a:solidFill>
                  <a:schemeClr val="tx1">
                    <a:lumMod val="50000"/>
                    <a:lumOff val="50000"/>
                  </a:schemeClr>
                </a:solidFill>
              </a:rPr>
              <a:t>The same can be observed for the wind speed data</a:t>
            </a:r>
          </a:p>
        </p:txBody>
      </p:sp>
      <p:pic>
        <p:nvPicPr>
          <p:cNvPr id="8" name="Picture 7" descr="A graph of different wind speed&#10;&#10;Description automatically generated with medium confidence">
            <a:extLst>
              <a:ext uri="{FF2B5EF4-FFF2-40B4-BE49-F238E27FC236}">
                <a16:creationId xmlns:a16="http://schemas.microsoft.com/office/drawing/2014/main" id="{960EE881-F0E0-2F03-2365-BA1D9D9265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965" y="1095935"/>
            <a:ext cx="4029717" cy="2669687"/>
          </a:xfrm>
          <a:prstGeom prst="rect">
            <a:avLst/>
          </a:prstGeom>
        </p:spPr>
      </p:pic>
      <p:pic>
        <p:nvPicPr>
          <p:cNvPr id="6" name="Picture 5" descr="A graph of different wind speeds&#10;&#10;Description automatically generated with medium confidence">
            <a:extLst>
              <a:ext uri="{FF2B5EF4-FFF2-40B4-BE49-F238E27FC236}">
                <a16:creationId xmlns:a16="http://schemas.microsoft.com/office/drawing/2014/main" id="{F2DD464F-2666-DEC0-F756-6C515889C1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284" y="1100972"/>
            <a:ext cx="4029717" cy="2659613"/>
          </a:xfrm>
          <a:prstGeom prst="rect">
            <a:avLst/>
          </a:prstGeom>
        </p:spPr>
      </p:pic>
    </p:spTree>
    <p:extLst>
      <p:ext uri="{BB962C8B-B14F-4D97-AF65-F5344CB8AC3E}">
        <p14:creationId xmlns:p14="http://schemas.microsoft.com/office/powerpoint/2010/main" val="35316004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4" name="Rectangle 33">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36" name="Rectangle 35">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8" name="Straight Connector 37">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40" name="Straight Connector 39">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42"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44"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46" name="Isosceles Triangle 45">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48"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50" name="Isosceles Triangle 49">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52" name="Freeform: Shape 51">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CB4ABDB-8D97-5FF4-CA5E-EBB47D44181A}"/>
              </a:ext>
            </a:extLst>
          </p:cNvPr>
          <p:cNvSpPr>
            <a:spLocks noGrp="1"/>
          </p:cNvSpPr>
          <p:nvPr>
            <p:ph type="title"/>
          </p:nvPr>
        </p:nvSpPr>
        <p:spPr>
          <a:xfrm>
            <a:off x="7181724" y="609600"/>
            <a:ext cx="1394512" cy="712124"/>
          </a:xfrm>
        </p:spPr>
        <p:txBody>
          <a:bodyPr anchor="ctr">
            <a:normAutofit/>
          </a:bodyPr>
          <a:lstStyle/>
          <a:p>
            <a:r>
              <a:rPr lang="en-US" dirty="0">
                <a:solidFill>
                  <a:srgbClr val="FFFFFF"/>
                </a:solidFill>
              </a:rPr>
              <a:t>Code</a:t>
            </a:r>
            <a:endParaRPr lang="en-AU" dirty="0">
              <a:solidFill>
                <a:srgbClr val="FFFFFF"/>
              </a:solidFill>
            </a:endParaRPr>
          </a:p>
        </p:txBody>
      </p:sp>
      <p:pic>
        <p:nvPicPr>
          <p:cNvPr id="5" name="Picture 4" descr="A screenshot of a computer program&#10;&#10;Description automatically generated">
            <a:extLst>
              <a:ext uri="{FF2B5EF4-FFF2-40B4-BE49-F238E27FC236}">
                <a16:creationId xmlns:a16="http://schemas.microsoft.com/office/drawing/2014/main" id="{64A1601A-3EFB-2700-387A-AE0552A392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141" y="827314"/>
            <a:ext cx="3525283" cy="5203372"/>
          </a:xfrm>
          <a:prstGeom prst="rect">
            <a:avLst/>
          </a:prstGeom>
        </p:spPr>
      </p:pic>
      <p:sp>
        <p:nvSpPr>
          <p:cNvPr id="3" name="Content Placeholder 2">
            <a:extLst>
              <a:ext uri="{FF2B5EF4-FFF2-40B4-BE49-F238E27FC236}">
                <a16:creationId xmlns:a16="http://schemas.microsoft.com/office/drawing/2014/main" id="{E45D5D58-9D23-28A8-38C8-D9FFA13B4072}"/>
              </a:ext>
            </a:extLst>
          </p:cNvPr>
          <p:cNvSpPr>
            <a:spLocks noGrp="1"/>
          </p:cNvSpPr>
          <p:nvPr>
            <p:ph idx="1"/>
          </p:nvPr>
        </p:nvSpPr>
        <p:spPr>
          <a:xfrm>
            <a:off x="7416831" y="1612669"/>
            <a:ext cx="4277882" cy="4272662"/>
          </a:xfrm>
        </p:spPr>
        <p:txBody>
          <a:bodyPr anchor="t">
            <a:normAutofit fontScale="92500" lnSpcReduction="10000"/>
          </a:bodyPr>
          <a:lstStyle/>
          <a:p>
            <a:pPr marL="0" indent="0">
              <a:lnSpc>
                <a:spcPct val="90000"/>
              </a:lnSpc>
              <a:buNone/>
            </a:pPr>
            <a:r>
              <a:rPr lang="en-US" sz="1500" dirty="0">
                <a:solidFill>
                  <a:srgbClr val="FFFFFF"/>
                </a:solidFill>
              </a:rPr>
              <a:t>This code makes use of the Matplotlib library to create a multi-subplot visualization presenting various metrics for the 'Spring' season. </a:t>
            </a:r>
          </a:p>
          <a:p>
            <a:pPr marL="0" indent="0">
              <a:lnSpc>
                <a:spcPct val="90000"/>
              </a:lnSpc>
              <a:buNone/>
            </a:pPr>
            <a:r>
              <a:rPr lang="en-US" sz="1500" dirty="0">
                <a:solidFill>
                  <a:srgbClr val="FFFFFF"/>
                </a:solidFill>
              </a:rPr>
              <a:t>Firstly, a 2x2 grid of subplots is defined within a figure laying the groundwork for the subsequent visualizations. The chosen season for analysis is 'Spring,' and each subplot serves a distinct purpose. In Subplot 1, the total pickup events per day of the week are depicted as bars. Subplot 2 displays the average temperature for each day of the week in 'Spring' and Subplot 3 illustrates the average wind speed, both employing bar plots.  </a:t>
            </a:r>
          </a:p>
          <a:p>
            <a:pPr marL="0" indent="0">
              <a:lnSpc>
                <a:spcPct val="90000"/>
              </a:lnSpc>
              <a:buNone/>
            </a:pPr>
            <a:r>
              <a:rPr lang="en-US" sz="1500" dirty="0">
                <a:solidFill>
                  <a:srgbClr val="FFFFFF"/>
                </a:solidFill>
              </a:rPr>
              <a:t>Subplot 4, the most intricate combines data from the previous subplots showcasing total pickup events, average temperature and average wind speed. It also introduces a secondary y-axes for temperature and wind speed as bars and a custom legend for the three data types in Subplot 4. Throughout this process, careful attention is paid to setting appropriate y-axis limits as well as adding informative labels and legends.</a:t>
            </a:r>
            <a:endParaRPr lang="en-AU" sz="1500" dirty="0">
              <a:solidFill>
                <a:srgbClr val="FFFFFF"/>
              </a:solidFill>
            </a:endParaRPr>
          </a:p>
        </p:txBody>
      </p:sp>
    </p:spTree>
    <p:extLst>
      <p:ext uri="{BB962C8B-B14F-4D97-AF65-F5344CB8AC3E}">
        <p14:creationId xmlns:p14="http://schemas.microsoft.com/office/powerpoint/2010/main" val="24222203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BFBFE-3D4C-9027-04CB-12ECFD9ECDFB}"/>
              </a:ext>
            </a:extLst>
          </p:cNvPr>
          <p:cNvSpPr>
            <a:spLocks noGrp="1"/>
          </p:cNvSpPr>
          <p:nvPr>
            <p:ph type="title"/>
          </p:nvPr>
        </p:nvSpPr>
        <p:spPr>
          <a:xfrm>
            <a:off x="677334" y="609600"/>
            <a:ext cx="8596668" cy="1320800"/>
          </a:xfrm>
        </p:spPr>
        <p:txBody>
          <a:bodyPr anchor="t">
            <a:normAutofit/>
          </a:bodyPr>
          <a:lstStyle/>
          <a:p>
            <a:r>
              <a:rPr lang="en-US"/>
              <a:t>Output</a:t>
            </a:r>
            <a:endParaRPr lang="en-AU" dirty="0"/>
          </a:p>
        </p:txBody>
      </p:sp>
      <p:sp>
        <p:nvSpPr>
          <p:cNvPr id="3" name="Content Placeholder 2">
            <a:extLst>
              <a:ext uri="{FF2B5EF4-FFF2-40B4-BE49-F238E27FC236}">
                <a16:creationId xmlns:a16="http://schemas.microsoft.com/office/drawing/2014/main" id="{C949F85F-3811-2DF1-08F6-C0386DD1C0D0}"/>
              </a:ext>
            </a:extLst>
          </p:cNvPr>
          <p:cNvSpPr>
            <a:spLocks noGrp="1"/>
          </p:cNvSpPr>
          <p:nvPr>
            <p:ph idx="1"/>
          </p:nvPr>
        </p:nvSpPr>
        <p:spPr>
          <a:xfrm>
            <a:off x="7880465" y="1346662"/>
            <a:ext cx="1546167" cy="4156362"/>
          </a:xfrm>
        </p:spPr>
        <p:txBody>
          <a:bodyPr>
            <a:normAutofit lnSpcReduction="10000"/>
          </a:bodyPr>
          <a:lstStyle/>
          <a:p>
            <a:pPr marL="0" indent="0">
              <a:lnSpc>
                <a:spcPct val="90000"/>
              </a:lnSpc>
              <a:buNone/>
            </a:pPr>
            <a:r>
              <a:rPr lang="en-US" sz="1200" b="0" i="0" dirty="0">
                <a:solidFill>
                  <a:srgbClr val="374151"/>
                </a:solidFill>
                <a:effectLst/>
                <a:latin typeface="Söhne"/>
              </a:rPr>
              <a:t>Looking at the visual representation created by this code we can notice a breakdown of key metrics for the 'Spring' season. In the top-left subplot we see the total pickup events per day of the week which represents and displays the average number of uber rides, while the top-right subplot unveils the average temperature variations. In the bottom-left subplot average wind speed. Lastly, the bottom-right subplot combines the three. Presenting a view of the season's dynamics.</a:t>
            </a:r>
            <a:endParaRPr lang="en-AU" sz="1200" dirty="0"/>
          </a:p>
        </p:txBody>
      </p:sp>
      <p:pic>
        <p:nvPicPr>
          <p:cNvPr id="5" name="Picture 4" descr="A group of graphs showing different weather conditions&#10;&#10;Description automatically generated with medium confidence">
            <a:extLst>
              <a:ext uri="{FF2B5EF4-FFF2-40B4-BE49-F238E27FC236}">
                <a16:creationId xmlns:a16="http://schemas.microsoft.com/office/drawing/2014/main" id="{80B41C5F-02B3-7CFD-19AE-1FC9180B49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4705" y="1439154"/>
            <a:ext cx="4680000" cy="3104513"/>
          </a:xfrm>
          <a:prstGeom prst="rect">
            <a:avLst/>
          </a:prstGeom>
        </p:spPr>
      </p:pic>
    </p:spTree>
    <p:extLst>
      <p:ext uri="{BB962C8B-B14F-4D97-AF65-F5344CB8AC3E}">
        <p14:creationId xmlns:p14="http://schemas.microsoft.com/office/powerpoint/2010/main" val="39702021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B4DE830A-B531-4A3B-96F6-0ECE88B085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29" name="Straight Connector 28">
              <a:extLst>
                <a:ext uri="{FF2B5EF4-FFF2-40B4-BE49-F238E27FC236}">
                  <a16:creationId xmlns:a16="http://schemas.microsoft.com/office/drawing/2014/main" id="{2813DF2C-461A-4A8F-9679-A172790D1F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54CD3A85-C039-4249-86E4-1EB9318B54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31" name="Rectangle 23">
              <a:extLst>
                <a:ext uri="{FF2B5EF4-FFF2-40B4-BE49-F238E27FC236}">
                  <a16:creationId xmlns:a16="http://schemas.microsoft.com/office/drawing/2014/main" id="{887EA6D2-2883-42C2-993D-094CA6D65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2" name="Rectangle 25">
              <a:extLst>
                <a:ext uri="{FF2B5EF4-FFF2-40B4-BE49-F238E27FC236}">
                  <a16:creationId xmlns:a16="http://schemas.microsoft.com/office/drawing/2014/main" id="{3B895046-636F-4D1B-ACA4-29AA0CB33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3" name="Isosceles Triangle 32">
              <a:extLst>
                <a:ext uri="{FF2B5EF4-FFF2-40B4-BE49-F238E27FC236}">
                  <a16:creationId xmlns:a16="http://schemas.microsoft.com/office/drawing/2014/main" id="{C6B0CDE3-E054-4EDD-A43B-F96843D8B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4" name="Rectangle 27">
              <a:extLst>
                <a:ext uri="{FF2B5EF4-FFF2-40B4-BE49-F238E27FC236}">
                  <a16:creationId xmlns:a16="http://schemas.microsoft.com/office/drawing/2014/main" id="{3B66B1A2-F145-4C9B-85CC-4BF30D58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5" name="Rectangle 28">
              <a:extLst>
                <a:ext uri="{FF2B5EF4-FFF2-40B4-BE49-F238E27FC236}">
                  <a16:creationId xmlns:a16="http://schemas.microsoft.com/office/drawing/2014/main" id="{5D4FC972-94B3-4035-8D31-E668C132B4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6" name="Rectangle 29">
              <a:extLst>
                <a:ext uri="{FF2B5EF4-FFF2-40B4-BE49-F238E27FC236}">
                  <a16:creationId xmlns:a16="http://schemas.microsoft.com/office/drawing/2014/main" id="{374B9941-AFBE-4A77-A50E-B6EA04A74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7" name="Isosceles Triangle 36">
              <a:extLst>
                <a:ext uri="{FF2B5EF4-FFF2-40B4-BE49-F238E27FC236}">
                  <a16:creationId xmlns:a16="http://schemas.microsoft.com/office/drawing/2014/main" id="{27A982C5-2C38-4CE9-BC18-94697AD65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8" name="Isosceles Triangle 37">
              <a:extLst>
                <a:ext uri="{FF2B5EF4-FFF2-40B4-BE49-F238E27FC236}">
                  <a16:creationId xmlns:a16="http://schemas.microsoft.com/office/drawing/2014/main" id="{0060D8D1-7BB1-498F-AFBB-ADAC130A9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grpSp>
      <p:sp>
        <p:nvSpPr>
          <p:cNvPr id="2" name="Title 1">
            <a:extLst>
              <a:ext uri="{FF2B5EF4-FFF2-40B4-BE49-F238E27FC236}">
                <a16:creationId xmlns:a16="http://schemas.microsoft.com/office/drawing/2014/main" id="{66CBFBFE-3D4C-9027-04CB-12ECFD9ECDFB}"/>
              </a:ext>
            </a:extLst>
          </p:cNvPr>
          <p:cNvSpPr>
            <a:spLocks noGrp="1"/>
          </p:cNvSpPr>
          <p:nvPr>
            <p:ph type="title"/>
          </p:nvPr>
        </p:nvSpPr>
        <p:spPr>
          <a:xfrm>
            <a:off x="-2444494" y="4758675"/>
            <a:ext cx="8288032" cy="1096316"/>
          </a:xfrm>
        </p:spPr>
        <p:txBody>
          <a:bodyPr vert="horz" lIns="91440" tIns="45720" rIns="91440" bIns="45720" rtlCol="0" anchor="b">
            <a:normAutofit/>
          </a:bodyPr>
          <a:lstStyle/>
          <a:p>
            <a:pPr algn="ctr"/>
            <a:r>
              <a:rPr lang="en-US" sz="4800" kern="1200" dirty="0">
                <a:solidFill>
                  <a:schemeClr val="accent1"/>
                </a:solidFill>
                <a:latin typeface="+mj-lt"/>
                <a:ea typeface="+mj-ea"/>
                <a:cs typeface="+mj-cs"/>
              </a:rPr>
              <a:t>Output</a:t>
            </a:r>
          </a:p>
        </p:txBody>
      </p:sp>
      <p:sp>
        <p:nvSpPr>
          <p:cNvPr id="3" name="Content Placeholder 2">
            <a:extLst>
              <a:ext uri="{FF2B5EF4-FFF2-40B4-BE49-F238E27FC236}">
                <a16:creationId xmlns:a16="http://schemas.microsoft.com/office/drawing/2014/main" id="{C949F85F-3811-2DF1-08F6-C0386DD1C0D0}"/>
              </a:ext>
            </a:extLst>
          </p:cNvPr>
          <p:cNvSpPr>
            <a:spLocks noGrp="1"/>
          </p:cNvSpPr>
          <p:nvPr>
            <p:ph idx="1"/>
          </p:nvPr>
        </p:nvSpPr>
        <p:spPr>
          <a:xfrm>
            <a:off x="-243223" y="6165453"/>
            <a:ext cx="8288032" cy="469122"/>
          </a:xfrm>
        </p:spPr>
        <p:txBody>
          <a:bodyPr vert="horz" lIns="91440" tIns="45720" rIns="91440" bIns="45720" rtlCol="0" anchor="t">
            <a:normAutofit/>
          </a:bodyPr>
          <a:lstStyle/>
          <a:p>
            <a:pPr marL="0" indent="0" algn="ctr">
              <a:buNone/>
            </a:pPr>
            <a:r>
              <a:rPr lang="en-US" dirty="0">
                <a:solidFill>
                  <a:schemeClr val="tx1">
                    <a:lumMod val="50000"/>
                    <a:lumOff val="50000"/>
                  </a:schemeClr>
                </a:solidFill>
              </a:rPr>
              <a:t>The same can be observed for the Summer data</a:t>
            </a:r>
          </a:p>
        </p:txBody>
      </p:sp>
      <p:pic>
        <p:nvPicPr>
          <p:cNvPr id="5" name="Picture 4" descr="A group of graphs showing different weather conditions&#10;&#10;Description automatically generated with medium confidence">
            <a:extLst>
              <a:ext uri="{FF2B5EF4-FFF2-40B4-BE49-F238E27FC236}">
                <a16:creationId xmlns:a16="http://schemas.microsoft.com/office/drawing/2014/main" id="{2BA54116-DF1D-2DE6-3D07-A502D1AECA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24327" y="794508"/>
            <a:ext cx="4680000" cy="3088801"/>
          </a:xfrm>
          <a:prstGeom prst="rect">
            <a:avLst/>
          </a:prstGeom>
        </p:spPr>
      </p:pic>
    </p:spTree>
    <p:extLst>
      <p:ext uri="{BB962C8B-B14F-4D97-AF65-F5344CB8AC3E}">
        <p14:creationId xmlns:p14="http://schemas.microsoft.com/office/powerpoint/2010/main" val="1300927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9">
            <a:extLst>
              <a:ext uri="{FF2B5EF4-FFF2-40B4-BE49-F238E27FC236}">
                <a16:creationId xmlns:a16="http://schemas.microsoft.com/office/drawing/2014/main" id="{BDDE9CD4-0E0A-4129-8689-A89C4E9A6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6" name="Group 11">
            <a:extLst>
              <a:ext uri="{FF2B5EF4-FFF2-40B4-BE49-F238E27FC236}">
                <a16:creationId xmlns:a16="http://schemas.microsoft.com/office/drawing/2014/main" id="{85DB3CA2-FA66-42B9-90EF-394894352D8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3" name="Straight Connector 12">
              <a:extLst>
                <a:ext uri="{FF2B5EF4-FFF2-40B4-BE49-F238E27FC236}">
                  <a16:creationId xmlns:a16="http://schemas.microsoft.com/office/drawing/2014/main" id="{2C8D0718-07C6-45A2-A743-BC64673C96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FAE7BCCE-817C-4933-A587-F1EF87D4B4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7" name="Rectangle 23">
              <a:extLst>
                <a:ext uri="{FF2B5EF4-FFF2-40B4-BE49-F238E27FC236}">
                  <a16:creationId xmlns:a16="http://schemas.microsoft.com/office/drawing/2014/main" id="{0E96C1E8-3E07-4AF1-BA61-7FB948F90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8" name="Rectangle 25">
              <a:extLst>
                <a:ext uri="{FF2B5EF4-FFF2-40B4-BE49-F238E27FC236}">
                  <a16:creationId xmlns:a16="http://schemas.microsoft.com/office/drawing/2014/main" id="{B3B592D1-4031-4144-A2DB-B2D8F8C738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9" name="Isosceles Triangle 16">
              <a:extLst>
                <a:ext uri="{FF2B5EF4-FFF2-40B4-BE49-F238E27FC236}">
                  <a16:creationId xmlns:a16="http://schemas.microsoft.com/office/drawing/2014/main" id="{55CB28D4-D6D1-4DB7-B557-D5FF65237B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0" name="Rectangle 27">
              <a:extLst>
                <a:ext uri="{FF2B5EF4-FFF2-40B4-BE49-F238E27FC236}">
                  <a16:creationId xmlns:a16="http://schemas.microsoft.com/office/drawing/2014/main" id="{F69D97D4-6031-4064-9BBA-2E96839A3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1" name="Rectangle 28">
              <a:extLst>
                <a:ext uri="{FF2B5EF4-FFF2-40B4-BE49-F238E27FC236}">
                  <a16:creationId xmlns:a16="http://schemas.microsoft.com/office/drawing/2014/main" id="{BAF978AE-97B1-4224-A562-EBCE373A12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2" name="Rectangle 29">
              <a:extLst>
                <a:ext uri="{FF2B5EF4-FFF2-40B4-BE49-F238E27FC236}">
                  <a16:creationId xmlns:a16="http://schemas.microsoft.com/office/drawing/2014/main" id="{3A18250B-41A2-4BA7-9E5C-679CF3AEFB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3" name="Isosceles Triangle 20">
              <a:extLst>
                <a:ext uri="{FF2B5EF4-FFF2-40B4-BE49-F238E27FC236}">
                  <a16:creationId xmlns:a16="http://schemas.microsoft.com/office/drawing/2014/main" id="{C8751ECC-5286-4332-9942-2D01B71359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2" name="Isosceles Triangle 21">
              <a:extLst>
                <a:ext uri="{FF2B5EF4-FFF2-40B4-BE49-F238E27FC236}">
                  <a16:creationId xmlns:a16="http://schemas.microsoft.com/office/drawing/2014/main" id="{5952A4A6-F619-458C-A026-6E5D6AF15D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grpSp>
      <p:sp>
        <p:nvSpPr>
          <p:cNvPr id="2" name="Title 1">
            <a:extLst>
              <a:ext uri="{FF2B5EF4-FFF2-40B4-BE49-F238E27FC236}">
                <a16:creationId xmlns:a16="http://schemas.microsoft.com/office/drawing/2014/main" id="{3C71B4A7-7A8A-48E7-AA52-FB7672C3976E}"/>
              </a:ext>
            </a:extLst>
          </p:cNvPr>
          <p:cNvSpPr>
            <a:spLocks noGrp="1"/>
          </p:cNvSpPr>
          <p:nvPr>
            <p:ph type="title"/>
          </p:nvPr>
        </p:nvSpPr>
        <p:spPr>
          <a:xfrm>
            <a:off x="677334" y="609600"/>
            <a:ext cx="8596668" cy="1320800"/>
          </a:xfrm>
        </p:spPr>
        <p:txBody>
          <a:bodyPr>
            <a:normAutofit/>
          </a:bodyPr>
          <a:lstStyle/>
          <a:p>
            <a:r>
              <a:rPr lang="en-AU" b="1" i="0">
                <a:effectLst/>
                <a:latin typeface="-apple-system"/>
              </a:rPr>
              <a:t>Team Members</a:t>
            </a:r>
            <a:br>
              <a:rPr lang="en-AU" b="1" i="0">
                <a:effectLst/>
                <a:latin typeface="-apple-system"/>
              </a:rPr>
            </a:br>
            <a:endParaRPr lang="en-AU"/>
          </a:p>
        </p:txBody>
      </p:sp>
      <p:graphicFrame>
        <p:nvGraphicFramePr>
          <p:cNvPr id="5" name="Content Placeholder 2">
            <a:extLst>
              <a:ext uri="{FF2B5EF4-FFF2-40B4-BE49-F238E27FC236}">
                <a16:creationId xmlns:a16="http://schemas.microsoft.com/office/drawing/2014/main" id="{1FAC2EBA-C761-B290-73BE-D6E18783C800}"/>
              </a:ext>
            </a:extLst>
          </p:cNvPr>
          <p:cNvGraphicFramePr>
            <a:graphicFrameLocks noGrp="1"/>
          </p:cNvGraphicFramePr>
          <p:nvPr>
            <p:ph idx="1"/>
            <p:extLst>
              <p:ext uri="{D42A27DB-BD31-4B8C-83A1-F6EECF244321}">
                <p14:modId xmlns:p14="http://schemas.microsoft.com/office/powerpoint/2010/main" val="798118126"/>
              </p:ext>
            </p:extLst>
          </p:nvPr>
        </p:nvGraphicFramePr>
        <p:xfrm>
          <a:off x="677334" y="2160589"/>
          <a:ext cx="8596668" cy="38807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716351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5" name="Group 72">
            <a:extLst>
              <a:ext uri="{FF2B5EF4-FFF2-40B4-BE49-F238E27FC236}">
                <a16:creationId xmlns:a16="http://schemas.microsoft.com/office/drawing/2014/main" id="{90A61547-2555-4DE2-A37F-A53E549174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4" name="Straight Connector 73">
              <a:extLst>
                <a:ext uri="{FF2B5EF4-FFF2-40B4-BE49-F238E27FC236}">
                  <a16:creationId xmlns:a16="http://schemas.microsoft.com/office/drawing/2014/main" id="{5C2447E0-8F0D-479C-94E4-82BC8EB68C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1F943397-DCDD-44CB-BBA9-9510B7698D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6" name="Rectangle 23">
              <a:extLst>
                <a:ext uri="{FF2B5EF4-FFF2-40B4-BE49-F238E27FC236}">
                  <a16:creationId xmlns:a16="http://schemas.microsoft.com/office/drawing/2014/main" id="{E2630ADC-31DB-4C48-AC4A-DAAE5A7B8E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87" name="Rectangle 25">
              <a:extLst>
                <a:ext uri="{FF2B5EF4-FFF2-40B4-BE49-F238E27FC236}">
                  <a16:creationId xmlns:a16="http://schemas.microsoft.com/office/drawing/2014/main" id="{2CA5C44E-F54E-47E0-8989-4D8686B33C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88" name="Isosceles Triangle 77">
              <a:extLst>
                <a:ext uri="{FF2B5EF4-FFF2-40B4-BE49-F238E27FC236}">
                  <a16:creationId xmlns:a16="http://schemas.microsoft.com/office/drawing/2014/main" id="{FF54E15E-830B-4375-A239-4C51954DEA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89" name="Rectangle 27">
              <a:extLst>
                <a:ext uri="{FF2B5EF4-FFF2-40B4-BE49-F238E27FC236}">
                  <a16:creationId xmlns:a16="http://schemas.microsoft.com/office/drawing/2014/main" id="{CB37E322-FF7E-4872-BD6B-50A48CBEA5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90" name="Rectangle 28">
              <a:extLst>
                <a:ext uri="{FF2B5EF4-FFF2-40B4-BE49-F238E27FC236}">
                  <a16:creationId xmlns:a16="http://schemas.microsoft.com/office/drawing/2014/main" id="{710D0C1E-D2F8-45B2-AE14-1AC8E976F7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91" name="Rectangle 29">
              <a:extLst>
                <a:ext uri="{FF2B5EF4-FFF2-40B4-BE49-F238E27FC236}">
                  <a16:creationId xmlns:a16="http://schemas.microsoft.com/office/drawing/2014/main" id="{3216331B-17D0-4167-ABD2-B2198058C2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92" name="Isosceles Triangle 81">
              <a:extLst>
                <a:ext uri="{FF2B5EF4-FFF2-40B4-BE49-F238E27FC236}">
                  <a16:creationId xmlns:a16="http://schemas.microsoft.com/office/drawing/2014/main" id="{A53A7A96-3806-4BB3-91DE-6EED48AC78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93" name="Isosceles Triangle 82">
              <a:extLst>
                <a:ext uri="{FF2B5EF4-FFF2-40B4-BE49-F238E27FC236}">
                  <a16:creationId xmlns:a16="http://schemas.microsoft.com/office/drawing/2014/main" id="{F8C2B86C-EE71-466E-8991-503F9C9C1B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grpSp>
      <p:sp>
        <p:nvSpPr>
          <p:cNvPr id="2" name="Title 1">
            <a:extLst>
              <a:ext uri="{FF2B5EF4-FFF2-40B4-BE49-F238E27FC236}">
                <a16:creationId xmlns:a16="http://schemas.microsoft.com/office/drawing/2014/main" id="{66CBFBFE-3D4C-9027-04CB-12ECFD9ECDFB}"/>
              </a:ext>
            </a:extLst>
          </p:cNvPr>
          <p:cNvSpPr>
            <a:spLocks noGrp="1"/>
          </p:cNvSpPr>
          <p:nvPr>
            <p:ph type="title"/>
          </p:nvPr>
        </p:nvSpPr>
        <p:spPr>
          <a:xfrm>
            <a:off x="985968" y="4473225"/>
            <a:ext cx="8288035" cy="1095059"/>
          </a:xfrm>
        </p:spPr>
        <p:txBody>
          <a:bodyPr vert="horz" lIns="91440" tIns="45720" rIns="91440" bIns="45720" rtlCol="0" anchor="b">
            <a:normAutofit/>
          </a:bodyPr>
          <a:lstStyle/>
          <a:p>
            <a:pPr algn="ctr"/>
            <a:r>
              <a:rPr lang="en-US" sz="4800" dirty="0"/>
              <a:t>Output</a:t>
            </a:r>
          </a:p>
        </p:txBody>
      </p:sp>
      <p:sp>
        <p:nvSpPr>
          <p:cNvPr id="3" name="Content Placeholder 2">
            <a:extLst>
              <a:ext uri="{FF2B5EF4-FFF2-40B4-BE49-F238E27FC236}">
                <a16:creationId xmlns:a16="http://schemas.microsoft.com/office/drawing/2014/main" id="{C949F85F-3811-2DF1-08F6-C0386DD1C0D0}"/>
              </a:ext>
            </a:extLst>
          </p:cNvPr>
          <p:cNvSpPr>
            <a:spLocks noGrp="1"/>
          </p:cNvSpPr>
          <p:nvPr>
            <p:ph idx="1"/>
          </p:nvPr>
        </p:nvSpPr>
        <p:spPr>
          <a:xfrm>
            <a:off x="985968" y="5569874"/>
            <a:ext cx="8288035" cy="471488"/>
          </a:xfrm>
        </p:spPr>
        <p:txBody>
          <a:bodyPr vert="horz" lIns="91440" tIns="45720" rIns="91440" bIns="45720" rtlCol="0" anchor="t">
            <a:normAutofit/>
          </a:bodyPr>
          <a:lstStyle/>
          <a:p>
            <a:pPr marL="0" indent="0" algn="ctr">
              <a:buNone/>
            </a:pPr>
            <a:r>
              <a:rPr lang="en-US" dirty="0">
                <a:solidFill>
                  <a:schemeClr val="tx1">
                    <a:lumMod val="50000"/>
                    <a:lumOff val="50000"/>
                  </a:schemeClr>
                </a:solidFill>
              </a:rPr>
              <a:t>The same can be observed for the Winter &amp; Fall data</a:t>
            </a:r>
          </a:p>
        </p:txBody>
      </p:sp>
      <p:pic>
        <p:nvPicPr>
          <p:cNvPr id="10" name="Picture 9" descr="A group of graphs showing different types of events&#10;&#10;Description automatically generated with medium confidence">
            <a:extLst>
              <a:ext uri="{FF2B5EF4-FFF2-40B4-BE49-F238E27FC236}">
                <a16:creationId xmlns:a16="http://schemas.microsoft.com/office/drawing/2014/main" id="{64B86C83-9B87-98F1-AACF-965F6A1564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5964" y="1243133"/>
            <a:ext cx="4680000" cy="3135598"/>
          </a:xfrm>
          <a:prstGeom prst="rect">
            <a:avLst/>
          </a:prstGeom>
        </p:spPr>
      </p:pic>
      <p:pic>
        <p:nvPicPr>
          <p:cNvPr id="8" name="Picture 7" descr="A group of graphs showing different types of data&#10;&#10;Description automatically generated with medium confidence">
            <a:extLst>
              <a:ext uri="{FF2B5EF4-FFF2-40B4-BE49-F238E27FC236}">
                <a16:creationId xmlns:a16="http://schemas.microsoft.com/office/drawing/2014/main" id="{E4D9DD08-8472-E8F6-AFA6-85AB1445DC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4283" y="1263281"/>
            <a:ext cx="4680000" cy="3088800"/>
          </a:xfrm>
          <a:prstGeom prst="rect">
            <a:avLst/>
          </a:prstGeom>
        </p:spPr>
      </p:pic>
    </p:spTree>
    <p:extLst>
      <p:ext uri="{BB962C8B-B14F-4D97-AF65-F5344CB8AC3E}">
        <p14:creationId xmlns:p14="http://schemas.microsoft.com/office/powerpoint/2010/main" val="34485896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4ABDB-8D97-5FF4-CA5E-EBB47D44181A}"/>
              </a:ext>
            </a:extLst>
          </p:cNvPr>
          <p:cNvSpPr>
            <a:spLocks noGrp="1"/>
          </p:cNvSpPr>
          <p:nvPr>
            <p:ph type="title"/>
          </p:nvPr>
        </p:nvSpPr>
        <p:spPr>
          <a:xfrm>
            <a:off x="676746" y="609600"/>
            <a:ext cx="3729076" cy="1320800"/>
          </a:xfrm>
        </p:spPr>
        <p:txBody>
          <a:bodyPr anchor="ctr">
            <a:normAutofit/>
          </a:bodyPr>
          <a:lstStyle/>
          <a:p>
            <a:r>
              <a:rPr lang="en-US" dirty="0"/>
              <a:t>Code</a:t>
            </a:r>
            <a:endParaRPr lang="en-AU" dirty="0"/>
          </a:p>
        </p:txBody>
      </p:sp>
      <p:sp>
        <p:nvSpPr>
          <p:cNvPr id="3" name="Content Placeholder 2">
            <a:extLst>
              <a:ext uri="{FF2B5EF4-FFF2-40B4-BE49-F238E27FC236}">
                <a16:creationId xmlns:a16="http://schemas.microsoft.com/office/drawing/2014/main" id="{E45D5D58-9D23-28A8-38C8-D9FFA13B4072}"/>
              </a:ext>
            </a:extLst>
          </p:cNvPr>
          <p:cNvSpPr>
            <a:spLocks noGrp="1"/>
          </p:cNvSpPr>
          <p:nvPr>
            <p:ph idx="1"/>
          </p:nvPr>
        </p:nvSpPr>
        <p:spPr>
          <a:xfrm>
            <a:off x="685167" y="2160589"/>
            <a:ext cx="3720916" cy="3560733"/>
          </a:xfrm>
        </p:spPr>
        <p:txBody>
          <a:bodyPr>
            <a:normAutofit/>
          </a:bodyPr>
          <a:lstStyle/>
          <a:p>
            <a:pPr marL="0" indent="0">
              <a:lnSpc>
                <a:spcPct val="90000"/>
              </a:lnSpc>
              <a:buNone/>
            </a:pPr>
            <a:r>
              <a:rPr lang="en-US" sz="1300" b="0" i="0">
                <a:effectLst/>
                <a:latin typeface="Söhne"/>
              </a:rPr>
              <a:t>This code conducts an analysis of the relationship between each uber ride as '</a:t>
            </a:r>
            <a:r>
              <a:rPr lang="en-US" sz="1300" b="0" i="0" err="1">
                <a:effectLst/>
                <a:latin typeface="Söhne"/>
              </a:rPr>
              <a:t>pickup_datetime</a:t>
            </a:r>
            <a:r>
              <a:rPr lang="en-US" sz="1300" b="0" i="0">
                <a:effectLst/>
                <a:latin typeface="Söhne"/>
              </a:rPr>
              <a:t>' and 'temperature’ at the time of that uber pick up in a dataset. It begins by preparing the data, converting datetime values and eliminating temperature outliers below 0°C. A linear regression model is then applied to assess the association between timestamps and temperature. </a:t>
            </a:r>
          </a:p>
          <a:p>
            <a:pPr marL="0" indent="0">
              <a:lnSpc>
                <a:spcPct val="90000"/>
              </a:lnSpc>
              <a:buNone/>
            </a:pPr>
            <a:r>
              <a:rPr lang="en-US" sz="1300" b="0" i="0">
                <a:effectLst/>
                <a:latin typeface="Söhne"/>
              </a:rPr>
              <a:t>Annotations provide the equation of the regression line. Labels, titles, and optional date formatting enhance the plot's clarity. The correlation coefficient quantifies the relationship between datetime and temperature. </a:t>
            </a:r>
            <a:r>
              <a:rPr lang="en-US" sz="1300">
                <a:latin typeface="Söhne"/>
              </a:rPr>
              <a:t>T</a:t>
            </a:r>
            <a:r>
              <a:rPr lang="en-US" sz="1300" b="0" i="0">
                <a:effectLst/>
                <a:latin typeface="Söhne"/>
              </a:rPr>
              <a:t>his code provides an exploration of how temperature fluctuates concerning pickup datetime, enabling both visual interpretation and quantitative analysis of the dataset.</a:t>
            </a:r>
            <a:endParaRPr lang="en-AU" sz="1300"/>
          </a:p>
        </p:txBody>
      </p:sp>
      <p:pic>
        <p:nvPicPr>
          <p:cNvPr id="6" name="Picture 5" descr="A screenshot of a computer program&#10;&#10;Description automatically generated">
            <a:extLst>
              <a:ext uri="{FF2B5EF4-FFF2-40B4-BE49-F238E27FC236}">
                <a16:creationId xmlns:a16="http://schemas.microsoft.com/office/drawing/2014/main" id="{B7436D39-A989-8543-F258-9630734292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4035" y="1352896"/>
            <a:ext cx="4602747" cy="3647676"/>
          </a:xfrm>
          <a:prstGeom prst="rect">
            <a:avLst/>
          </a:prstGeom>
        </p:spPr>
      </p:pic>
    </p:spTree>
    <p:extLst>
      <p:ext uri="{BB962C8B-B14F-4D97-AF65-F5344CB8AC3E}">
        <p14:creationId xmlns:p14="http://schemas.microsoft.com/office/powerpoint/2010/main" val="9134127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85" name="Group 72">
            <a:extLst>
              <a:ext uri="{FF2B5EF4-FFF2-40B4-BE49-F238E27FC236}">
                <a16:creationId xmlns:a16="http://schemas.microsoft.com/office/drawing/2014/main" id="{90A61547-2555-4DE2-A37F-A53E5491744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74" name="Straight Connector 73">
              <a:extLst>
                <a:ext uri="{FF2B5EF4-FFF2-40B4-BE49-F238E27FC236}">
                  <a16:creationId xmlns:a16="http://schemas.microsoft.com/office/drawing/2014/main" id="{5C2447E0-8F0D-479C-94E4-82BC8EB68C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75" name="Straight Connector 74">
              <a:extLst>
                <a:ext uri="{FF2B5EF4-FFF2-40B4-BE49-F238E27FC236}">
                  <a16:creationId xmlns:a16="http://schemas.microsoft.com/office/drawing/2014/main" id="{1F943397-DCDD-44CB-BBA9-9510B7698D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86" name="Rectangle 23">
              <a:extLst>
                <a:ext uri="{FF2B5EF4-FFF2-40B4-BE49-F238E27FC236}">
                  <a16:creationId xmlns:a16="http://schemas.microsoft.com/office/drawing/2014/main" id="{E2630ADC-31DB-4C48-AC4A-DAAE5A7B8E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87" name="Rectangle 25">
              <a:extLst>
                <a:ext uri="{FF2B5EF4-FFF2-40B4-BE49-F238E27FC236}">
                  <a16:creationId xmlns:a16="http://schemas.microsoft.com/office/drawing/2014/main" id="{2CA5C44E-F54E-47E0-8989-4D8686B33C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88" name="Isosceles Triangle 77">
              <a:extLst>
                <a:ext uri="{FF2B5EF4-FFF2-40B4-BE49-F238E27FC236}">
                  <a16:creationId xmlns:a16="http://schemas.microsoft.com/office/drawing/2014/main" id="{FF54E15E-830B-4375-A239-4C51954DEA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89" name="Rectangle 27">
              <a:extLst>
                <a:ext uri="{FF2B5EF4-FFF2-40B4-BE49-F238E27FC236}">
                  <a16:creationId xmlns:a16="http://schemas.microsoft.com/office/drawing/2014/main" id="{CB37E322-FF7E-4872-BD6B-50A48CBEA5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90" name="Rectangle 28">
              <a:extLst>
                <a:ext uri="{FF2B5EF4-FFF2-40B4-BE49-F238E27FC236}">
                  <a16:creationId xmlns:a16="http://schemas.microsoft.com/office/drawing/2014/main" id="{710D0C1E-D2F8-45B2-AE14-1AC8E976F7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91" name="Rectangle 29">
              <a:extLst>
                <a:ext uri="{FF2B5EF4-FFF2-40B4-BE49-F238E27FC236}">
                  <a16:creationId xmlns:a16="http://schemas.microsoft.com/office/drawing/2014/main" id="{3216331B-17D0-4167-ABD2-B2198058C2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92" name="Isosceles Triangle 81">
              <a:extLst>
                <a:ext uri="{FF2B5EF4-FFF2-40B4-BE49-F238E27FC236}">
                  <a16:creationId xmlns:a16="http://schemas.microsoft.com/office/drawing/2014/main" id="{A53A7A96-3806-4BB3-91DE-6EED48AC78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93" name="Isosceles Triangle 82">
              <a:extLst>
                <a:ext uri="{FF2B5EF4-FFF2-40B4-BE49-F238E27FC236}">
                  <a16:creationId xmlns:a16="http://schemas.microsoft.com/office/drawing/2014/main" id="{F8C2B86C-EE71-466E-8991-503F9C9C1B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grpSp>
      <p:sp>
        <p:nvSpPr>
          <p:cNvPr id="2" name="Title 1">
            <a:extLst>
              <a:ext uri="{FF2B5EF4-FFF2-40B4-BE49-F238E27FC236}">
                <a16:creationId xmlns:a16="http://schemas.microsoft.com/office/drawing/2014/main" id="{66CBFBFE-3D4C-9027-04CB-12ECFD9ECDFB}"/>
              </a:ext>
            </a:extLst>
          </p:cNvPr>
          <p:cNvSpPr>
            <a:spLocks noGrp="1"/>
          </p:cNvSpPr>
          <p:nvPr>
            <p:ph type="title"/>
          </p:nvPr>
        </p:nvSpPr>
        <p:spPr>
          <a:xfrm>
            <a:off x="942682" y="152335"/>
            <a:ext cx="3259667" cy="994053"/>
          </a:xfrm>
        </p:spPr>
        <p:txBody>
          <a:bodyPr vert="horz" lIns="91440" tIns="45720" rIns="91440" bIns="45720" rtlCol="0" anchor="b">
            <a:normAutofit/>
          </a:bodyPr>
          <a:lstStyle/>
          <a:p>
            <a:pPr algn="ctr"/>
            <a:r>
              <a:rPr lang="en-US" sz="4800" dirty="0"/>
              <a:t>Output</a:t>
            </a:r>
          </a:p>
        </p:txBody>
      </p:sp>
      <p:sp>
        <p:nvSpPr>
          <p:cNvPr id="3" name="Content Placeholder 2">
            <a:extLst>
              <a:ext uri="{FF2B5EF4-FFF2-40B4-BE49-F238E27FC236}">
                <a16:creationId xmlns:a16="http://schemas.microsoft.com/office/drawing/2014/main" id="{C949F85F-3811-2DF1-08F6-C0386DD1C0D0}"/>
              </a:ext>
            </a:extLst>
          </p:cNvPr>
          <p:cNvSpPr>
            <a:spLocks noGrp="1"/>
          </p:cNvSpPr>
          <p:nvPr>
            <p:ph idx="1"/>
          </p:nvPr>
        </p:nvSpPr>
        <p:spPr>
          <a:xfrm>
            <a:off x="46286" y="6063823"/>
            <a:ext cx="8288035" cy="471488"/>
          </a:xfrm>
        </p:spPr>
        <p:txBody>
          <a:bodyPr vert="horz" lIns="91440" tIns="45720" rIns="91440" bIns="45720" rtlCol="0" anchor="t">
            <a:normAutofit fontScale="85000" lnSpcReduction="20000"/>
          </a:bodyPr>
          <a:lstStyle/>
          <a:p>
            <a:pPr marL="0" indent="0" algn="ctr">
              <a:buNone/>
            </a:pPr>
            <a:r>
              <a:rPr lang="en-US" dirty="0">
                <a:solidFill>
                  <a:schemeClr val="tx1">
                    <a:lumMod val="50000"/>
                    <a:lumOff val="50000"/>
                  </a:schemeClr>
                </a:solidFill>
              </a:rPr>
              <a:t>The resulting scatter plot presents the data points and overlays a red regression line, highlighting the trend.</a:t>
            </a:r>
          </a:p>
        </p:txBody>
      </p:sp>
      <p:pic>
        <p:nvPicPr>
          <p:cNvPr id="5" name="Picture 4" descr="A graph with a red line&#10;&#10;Description automatically generated">
            <a:extLst>
              <a:ext uri="{FF2B5EF4-FFF2-40B4-BE49-F238E27FC236}">
                <a16:creationId xmlns:a16="http://schemas.microsoft.com/office/drawing/2014/main" id="{68B7641E-487F-536B-2CF4-D31116F042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9767" y="1516842"/>
            <a:ext cx="8153797" cy="4149312"/>
          </a:xfrm>
          <a:prstGeom prst="rect">
            <a:avLst/>
          </a:prstGeom>
        </p:spPr>
      </p:pic>
    </p:spTree>
    <p:extLst>
      <p:ext uri="{BB962C8B-B14F-4D97-AF65-F5344CB8AC3E}">
        <p14:creationId xmlns:p14="http://schemas.microsoft.com/office/powerpoint/2010/main" val="37898616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creenshot of a computer program&#10;&#10;Description automatically generated">
            <a:extLst>
              <a:ext uri="{FF2B5EF4-FFF2-40B4-BE49-F238E27FC236}">
                <a16:creationId xmlns:a16="http://schemas.microsoft.com/office/drawing/2014/main" id="{B7436D39-A989-8543-F258-96307342922E}"/>
              </a:ext>
            </a:extLst>
          </p:cNvPr>
          <p:cNvPicPr>
            <a:picLocks noChangeAspect="1"/>
          </p:cNvPicPr>
          <p:nvPr/>
        </p:nvPicPr>
        <p:blipFill rotWithShape="1">
          <a:blip r:embed="rId2">
            <a:extLst>
              <a:ext uri="{28A0092B-C50C-407E-A947-70E740481C1C}">
                <a14:useLocalDpi xmlns:a14="http://schemas.microsoft.com/office/drawing/2010/main" val="0"/>
              </a:ext>
            </a:extLst>
          </a:blip>
          <a:srcRect r="8453"/>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2CB4ABDB-8D97-5FF4-CA5E-EBB47D44181A}"/>
              </a:ext>
            </a:extLst>
          </p:cNvPr>
          <p:cNvSpPr>
            <a:spLocks noGrp="1"/>
          </p:cNvSpPr>
          <p:nvPr>
            <p:ph type="title"/>
          </p:nvPr>
        </p:nvSpPr>
        <p:spPr>
          <a:xfrm>
            <a:off x="677333" y="609600"/>
            <a:ext cx="3851123" cy="1320800"/>
          </a:xfrm>
        </p:spPr>
        <p:txBody>
          <a:bodyPr>
            <a:normAutofit/>
          </a:bodyPr>
          <a:lstStyle/>
          <a:p>
            <a:r>
              <a:rPr lang="en-US" dirty="0"/>
              <a:t>Output</a:t>
            </a:r>
            <a:endParaRPr lang="en-AU" dirty="0"/>
          </a:p>
        </p:txBody>
      </p:sp>
      <p:sp>
        <p:nvSpPr>
          <p:cNvPr id="3" name="Content Placeholder 2">
            <a:extLst>
              <a:ext uri="{FF2B5EF4-FFF2-40B4-BE49-F238E27FC236}">
                <a16:creationId xmlns:a16="http://schemas.microsoft.com/office/drawing/2014/main" id="{E45D5D58-9D23-28A8-38C8-D9FFA13B4072}"/>
              </a:ext>
            </a:extLst>
          </p:cNvPr>
          <p:cNvSpPr>
            <a:spLocks noGrp="1"/>
          </p:cNvSpPr>
          <p:nvPr>
            <p:ph idx="1"/>
          </p:nvPr>
        </p:nvSpPr>
        <p:spPr>
          <a:xfrm>
            <a:off x="275345" y="1388933"/>
            <a:ext cx="4990268" cy="3880773"/>
          </a:xfrm>
        </p:spPr>
        <p:txBody>
          <a:bodyPr>
            <a:normAutofit/>
          </a:bodyPr>
          <a:lstStyle/>
          <a:p>
            <a:pPr marL="0" indent="0">
              <a:lnSpc>
                <a:spcPct val="90000"/>
              </a:lnSpc>
              <a:buNone/>
            </a:pPr>
            <a:r>
              <a:rPr lang="en-US" sz="1400" b="0" i="0" dirty="0">
                <a:effectLst/>
                <a:latin typeface="Söhne"/>
              </a:rPr>
              <a:t>The same code is used with temperature changed to wind speed</a:t>
            </a:r>
            <a:endParaRPr lang="en-AU" sz="1400" dirty="0"/>
          </a:p>
        </p:txBody>
      </p:sp>
      <p:cxnSp>
        <p:nvCxnSpPr>
          <p:cNvPr id="11" name="Straight Connector 10">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5"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7"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9"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1"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3"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5"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7"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pic>
        <p:nvPicPr>
          <p:cNvPr id="5" name="Picture 4" descr="A screen shot of a graph&#10;&#10;Description automatically generated">
            <a:extLst>
              <a:ext uri="{FF2B5EF4-FFF2-40B4-BE49-F238E27FC236}">
                <a16:creationId xmlns:a16="http://schemas.microsoft.com/office/drawing/2014/main" id="{FDAA0D65-FFAE-D002-B613-7A915F790B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6960" y="2051538"/>
            <a:ext cx="8288543" cy="4317410"/>
          </a:xfrm>
          <a:prstGeom prst="rect">
            <a:avLst/>
          </a:prstGeom>
        </p:spPr>
      </p:pic>
    </p:spTree>
    <p:extLst>
      <p:ext uri="{BB962C8B-B14F-4D97-AF65-F5344CB8AC3E}">
        <p14:creationId xmlns:p14="http://schemas.microsoft.com/office/powerpoint/2010/main" val="194782631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A88F9AB-0556-34C8-65A6-F71EC8778354}"/>
              </a:ext>
            </a:extLst>
          </p:cNvPr>
          <p:cNvSpPr>
            <a:spLocks noGrp="1"/>
          </p:cNvSpPr>
          <p:nvPr>
            <p:ph type="title"/>
          </p:nvPr>
        </p:nvSpPr>
        <p:spPr>
          <a:xfrm>
            <a:off x="1286933" y="609600"/>
            <a:ext cx="10197494" cy="1099457"/>
          </a:xfrm>
        </p:spPr>
        <p:txBody>
          <a:bodyPr>
            <a:normAutofit/>
          </a:bodyPr>
          <a:lstStyle/>
          <a:p>
            <a:r>
              <a:rPr lang="en-US" dirty="0"/>
              <a:t>Scatter Plot Summary</a:t>
            </a:r>
            <a:endParaRPr lang="en-AU" dirty="0"/>
          </a:p>
        </p:txBody>
      </p:sp>
      <p:sp>
        <p:nvSpPr>
          <p:cNvPr id="29" name="Isosceles Triangle 28">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1" name="Isosceles Triangle 30">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43267"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graphicFrame>
        <p:nvGraphicFramePr>
          <p:cNvPr id="5" name="Content Placeholder 2">
            <a:extLst>
              <a:ext uri="{FF2B5EF4-FFF2-40B4-BE49-F238E27FC236}">
                <a16:creationId xmlns:a16="http://schemas.microsoft.com/office/drawing/2014/main" id="{B6B472CC-1750-F9F6-50A9-A99F7CABE304}"/>
              </a:ext>
            </a:extLst>
          </p:cNvPr>
          <p:cNvGraphicFramePr>
            <a:graphicFrameLocks noGrp="1"/>
          </p:cNvGraphicFramePr>
          <p:nvPr>
            <p:ph idx="1"/>
            <p:extLst>
              <p:ext uri="{D42A27DB-BD31-4B8C-83A1-F6EECF244321}">
                <p14:modId xmlns:p14="http://schemas.microsoft.com/office/powerpoint/2010/main" val="1779637889"/>
              </p:ext>
            </p:extLst>
          </p:nvPr>
        </p:nvGraphicFramePr>
        <p:xfrm>
          <a:off x="1286933" y="1948543"/>
          <a:ext cx="9618133" cy="409348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4537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28EEE-8F66-9483-245D-B494AB556BCC}"/>
              </a:ext>
            </a:extLst>
          </p:cNvPr>
          <p:cNvSpPr>
            <a:spLocks noGrp="1"/>
          </p:cNvSpPr>
          <p:nvPr>
            <p:ph type="title"/>
          </p:nvPr>
        </p:nvSpPr>
        <p:spPr/>
        <p:txBody>
          <a:bodyPr/>
          <a:lstStyle/>
          <a:p>
            <a:r>
              <a:rPr lang="en-US" dirty="0"/>
              <a:t>Who would have Uber believed it!</a:t>
            </a:r>
            <a:endParaRPr lang="en-AU" dirty="0"/>
          </a:p>
        </p:txBody>
      </p:sp>
      <p:sp>
        <p:nvSpPr>
          <p:cNvPr id="3" name="Content Placeholder 2">
            <a:extLst>
              <a:ext uri="{FF2B5EF4-FFF2-40B4-BE49-F238E27FC236}">
                <a16:creationId xmlns:a16="http://schemas.microsoft.com/office/drawing/2014/main" id="{FA638669-61DC-4EC8-4E45-4F0DA724D739}"/>
              </a:ext>
            </a:extLst>
          </p:cNvPr>
          <p:cNvSpPr>
            <a:spLocks noGrp="1"/>
          </p:cNvSpPr>
          <p:nvPr>
            <p:ph idx="1"/>
          </p:nvPr>
        </p:nvSpPr>
        <p:spPr>
          <a:xfrm>
            <a:off x="677334" y="2609477"/>
            <a:ext cx="8907241" cy="3880773"/>
          </a:xfrm>
        </p:spPr>
        <p:txBody>
          <a:bodyPr>
            <a:normAutofit/>
          </a:bodyPr>
          <a:lstStyle/>
          <a:p>
            <a:pPr marL="0" indent="0">
              <a:buNone/>
            </a:pPr>
            <a:r>
              <a:rPr lang="en-US" b="0" i="0" dirty="0">
                <a:solidFill>
                  <a:srgbClr val="374151"/>
                </a:solidFill>
                <a:effectLst/>
                <a:latin typeface="Söhne"/>
              </a:rPr>
              <a:t>In conclusion, while it might seem like we've hit a roadblock in our quest to unravel the secrets of weather's influence on Uber rides, it's safe to say that extreme weather conditions do play a role in people's choice to opt for an Uber ride over a leisurely stroll. The challenge lies in peeling back the layers and diving even deeper into the data ocean. To do justice to this inquiry, we'd need to cast a wider net and gather more data on factors like whether a trip is a job necessity, the sway of special events, and the availability of alternative transport options. Plus, let's not forget those elusive outliers that might hold the key to unlocking even greater insights.</a:t>
            </a:r>
            <a:r>
              <a:rPr lang="en-US" dirty="0"/>
              <a:t>	</a:t>
            </a:r>
            <a:endParaRPr lang="en-AU" dirty="0"/>
          </a:p>
        </p:txBody>
      </p:sp>
    </p:spTree>
    <p:extLst>
      <p:ext uri="{BB962C8B-B14F-4D97-AF65-F5344CB8AC3E}">
        <p14:creationId xmlns:p14="http://schemas.microsoft.com/office/powerpoint/2010/main" val="23734368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CF136-2B39-6A58-3788-3AB24689CC42}"/>
              </a:ext>
            </a:extLst>
          </p:cNvPr>
          <p:cNvSpPr>
            <a:spLocks noGrp="1"/>
          </p:cNvSpPr>
          <p:nvPr>
            <p:ph type="title"/>
          </p:nvPr>
        </p:nvSpPr>
        <p:spPr>
          <a:xfrm>
            <a:off x="713391" y="5436147"/>
            <a:ext cx="6891664" cy="1077766"/>
          </a:xfrm>
        </p:spPr>
        <p:txBody>
          <a:bodyPr vert="horz" lIns="91440" tIns="45720" rIns="91440" bIns="45720" rtlCol="0" anchor="ctr">
            <a:normAutofit fontScale="90000"/>
          </a:bodyPr>
          <a:lstStyle/>
          <a:p>
            <a:r>
              <a:rPr lang="en-US" sz="3700"/>
              <a:t>Methodology using original dataset  </a:t>
            </a:r>
          </a:p>
        </p:txBody>
      </p:sp>
      <p:pic>
        <p:nvPicPr>
          <p:cNvPr id="31" name="Content Placeholder 30" descr="A blue and yellow snake&#10;&#10;Description automatically generated">
            <a:extLst>
              <a:ext uri="{FF2B5EF4-FFF2-40B4-BE49-F238E27FC236}">
                <a16:creationId xmlns:a16="http://schemas.microsoft.com/office/drawing/2014/main" id="{99FE6FF6-A1F7-9410-9147-D4363CCEFC57}"/>
              </a:ext>
            </a:extLst>
          </p:cNvPr>
          <p:cNvPicPr>
            <a:picLocks noChangeAspect="1"/>
          </p:cNvPicPr>
          <p:nvPr/>
        </p:nvPicPr>
        <p:blipFill rotWithShape="1">
          <a:blip r:embed="rId3">
            <a:extLst>
              <a:ext uri="{28A0092B-C50C-407E-A947-70E740481C1C}">
                <a14:useLocalDpi xmlns:a14="http://schemas.microsoft.com/office/drawing/2010/main" val="0"/>
              </a:ext>
            </a:extLst>
          </a:blip>
          <a:srcRect l="9015" r="4039"/>
          <a:stretch/>
        </p:blipFill>
        <p:spPr>
          <a:xfrm>
            <a:off x="859287" y="732476"/>
            <a:ext cx="3181475" cy="3659140"/>
          </a:xfrm>
          <a:prstGeom prst="rect">
            <a:avLst/>
          </a:prstGeom>
        </p:spPr>
      </p:pic>
      <p:pic>
        <p:nvPicPr>
          <p:cNvPr id="47" name="Picture 46" descr="A blue and black text&#10;&#10;Description automatically generated">
            <a:extLst>
              <a:ext uri="{FF2B5EF4-FFF2-40B4-BE49-F238E27FC236}">
                <a16:creationId xmlns:a16="http://schemas.microsoft.com/office/drawing/2014/main" id="{3382423A-4E62-226C-3140-699FB142D5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09410" y="1887937"/>
            <a:ext cx="3328932" cy="1348217"/>
          </a:xfrm>
          <a:prstGeom prst="rect">
            <a:avLst/>
          </a:prstGeom>
        </p:spPr>
      </p:pic>
      <p:pic>
        <p:nvPicPr>
          <p:cNvPr id="1026" name="Picture 2" descr="Csv Special Lineal color icon">
            <a:extLst>
              <a:ext uri="{FF2B5EF4-FFF2-40B4-BE49-F238E27FC236}">
                <a16:creationId xmlns:a16="http://schemas.microsoft.com/office/drawing/2014/main" id="{CF570B0B-C03C-CCD7-4C29-3ECA7D429656}"/>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064037" y="905662"/>
            <a:ext cx="3312767" cy="3312767"/>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14915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Software Companies Near Me - Gps Tracking Unit - 1920x1080 Wallpaper -  teahub.io">
            <a:extLst>
              <a:ext uri="{FF2B5EF4-FFF2-40B4-BE49-F238E27FC236}">
                <a16:creationId xmlns:a16="http://schemas.microsoft.com/office/drawing/2014/main" id="{72B2F0F0-F2D9-5FAD-12B4-171756ADFE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26597"/>
          <a:stretch/>
        </p:blipFill>
        <p:spPr bwMode="auto">
          <a:xfrm>
            <a:off x="3242695" y="10"/>
            <a:ext cx="8949307" cy="6857990"/>
          </a:xfrm>
          <a:custGeom>
            <a:avLst/>
            <a:gdLst/>
            <a:ahLst/>
            <a:cxnLst/>
            <a:rect l="l" t="t" r="r" b="b"/>
            <a:pathLst>
              <a:path w="8949307" h="6858000">
                <a:moveTo>
                  <a:pt x="0" y="0"/>
                </a:moveTo>
                <a:lnTo>
                  <a:pt x="8949307" y="0"/>
                </a:lnTo>
                <a:lnTo>
                  <a:pt x="8949307" y="6858000"/>
                </a:lnTo>
                <a:lnTo>
                  <a:pt x="0" y="6858000"/>
                </a:lnTo>
                <a:lnTo>
                  <a:pt x="62983" y="6788730"/>
                </a:lnTo>
                <a:cubicBezTo>
                  <a:pt x="773509" y="5928900"/>
                  <a:pt x="1212979" y="4741056"/>
                  <a:pt x="1212979" y="3429000"/>
                </a:cubicBezTo>
                <a:cubicBezTo>
                  <a:pt x="1212979" y="2116944"/>
                  <a:pt x="773509" y="929100"/>
                  <a:pt x="62983" y="69271"/>
                </a:cubicBez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4BDC958-1851-123A-3400-DDEA41C53659}"/>
              </a:ext>
            </a:extLst>
          </p:cNvPr>
          <p:cNvSpPr>
            <a:spLocks noGrp="1"/>
          </p:cNvSpPr>
          <p:nvPr>
            <p:ph type="title"/>
          </p:nvPr>
        </p:nvSpPr>
        <p:spPr>
          <a:xfrm>
            <a:off x="371094" y="1161288"/>
            <a:ext cx="3438144" cy="1125728"/>
          </a:xfrm>
        </p:spPr>
        <p:txBody>
          <a:bodyPr anchor="b">
            <a:normAutofit/>
          </a:bodyPr>
          <a:lstStyle/>
          <a:p>
            <a:r>
              <a:rPr lang="en-US" sz="2800" dirty="0"/>
              <a:t>Methodology</a:t>
            </a:r>
            <a:endParaRPr lang="en-AU" sz="2800" dirty="0"/>
          </a:p>
        </p:txBody>
      </p:sp>
      <p:sp>
        <p:nvSpPr>
          <p:cNvPr id="3" name="Content Placeholder 2">
            <a:extLst>
              <a:ext uri="{FF2B5EF4-FFF2-40B4-BE49-F238E27FC236}">
                <a16:creationId xmlns:a16="http://schemas.microsoft.com/office/drawing/2014/main" id="{09BF5F80-317D-E920-CAD0-50C3F9AFADF0}"/>
              </a:ext>
            </a:extLst>
          </p:cNvPr>
          <p:cNvSpPr>
            <a:spLocks noGrp="1"/>
          </p:cNvSpPr>
          <p:nvPr>
            <p:ph idx="1"/>
          </p:nvPr>
        </p:nvSpPr>
        <p:spPr>
          <a:xfrm>
            <a:off x="371094" y="2718054"/>
            <a:ext cx="3438906" cy="3207258"/>
          </a:xfrm>
        </p:spPr>
        <p:txBody>
          <a:bodyPr anchor="t">
            <a:normAutofit/>
          </a:bodyPr>
          <a:lstStyle/>
          <a:p>
            <a:pPr marL="0" indent="0" defTabSz="859536">
              <a:spcBef>
                <a:spcPts val="940"/>
              </a:spcBef>
              <a:buNone/>
            </a:pPr>
            <a:r>
              <a:rPr lang="en-US" sz="2000" kern="1200" dirty="0">
                <a:latin typeface="-apple-system"/>
                <a:ea typeface="+mn-ea"/>
                <a:cs typeface="+mn-cs"/>
              </a:rPr>
              <a:t>Through summary tables and graphs, we were able to clean the data and answer the research questions.</a:t>
            </a:r>
          </a:p>
          <a:p>
            <a:pPr marL="0" indent="0" defTabSz="859536">
              <a:spcBef>
                <a:spcPts val="940"/>
              </a:spcBef>
              <a:buNone/>
            </a:pPr>
            <a:endParaRPr lang="en-US" sz="1700" b="0" i="0" dirty="0">
              <a:effectLst/>
              <a:latin typeface="-apple-system"/>
            </a:endParaRPr>
          </a:p>
        </p:txBody>
      </p:sp>
      <p:pic>
        <p:nvPicPr>
          <p:cNvPr id="7" name="Content Placeholder 3" descr="A screenshot of a computer code&#10;&#10;Description automatically generated">
            <a:extLst>
              <a:ext uri="{FF2B5EF4-FFF2-40B4-BE49-F238E27FC236}">
                <a16:creationId xmlns:a16="http://schemas.microsoft.com/office/drawing/2014/main" id="{7A185B03-11F4-E95E-D6CF-931A913980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2738" y="4396821"/>
            <a:ext cx="11370560" cy="1994835"/>
          </a:xfrm>
          <a:prstGeom prst="rect">
            <a:avLst/>
          </a:prstGeom>
        </p:spPr>
      </p:pic>
    </p:spTree>
    <p:extLst>
      <p:ext uri="{BB962C8B-B14F-4D97-AF65-F5344CB8AC3E}">
        <p14:creationId xmlns:p14="http://schemas.microsoft.com/office/powerpoint/2010/main" val="23069010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Data Cleaning Techniques in Data Mining and Machine Learning">
            <a:extLst>
              <a:ext uri="{FF2B5EF4-FFF2-40B4-BE49-F238E27FC236}">
                <a16:creationId xmlns:a16="http://schemas.microsoft.com/office/drawing/2014/main" id="{027B48F7-CDEF-FF91-AE0C-14EFAC69052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890" r="20813"/>
          <a:stretch/>
        </p:blipFill>
        <p:spPr bwMode="auto">
          <a:xfrm>
            <a:off x="3242695" y="10"/>
            <a:ext cx="8949307" cy="6857990"/>
          </a:xfrm>
          <a:custGeom>
            <a:avLst/>
            <a:gdLst/>
            <a:ahLst/>
            <a:cxnLst/>
            <a:rect l="l" t="t" r="r" b="b"/>
            <a:pathLst>
              <a:path w="8949307" h="6858000">
                <a:moveTo>
                  <a:pt x="0" y="0"/>
                </a:moveTo>
                <a:lnTo>
                  <a:pt x="8949307" y="0"/>
                </a:lnTo>
                <a:lnTo>
                  <a:pt x="8949307" y="6858000"/>
                </a:lnTo>
                <a:lnTo>
                  <a:pt x="0" y="6858000"/>
                </a:lnTo>
                <a:lnTo>
                  <a:pt x="62983" y="6788730"/>
                </a:lnTo>
                <a:cubicBezTo>
                  <a:pt x="773509" y="5928900"/>
                  <a:pt x="1212979" y="4741056"/>
                  <a:pt x="1212979" y="3429000"/>
                </a:cubicBezTo>
                <a:cubicBezTo>
                  <a:pt x="1212979" y="2116944"/>
                  <a:pt x="773509" y="929100"/>
                  <a:pt x="62983" y="69271"/>
                </a:cubicBez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25A8D64-A895-D02E-14FF-FDBA2B3BBBCC}"/>
              </a:ext>
            </a:extLst>
          </p:cNvPr>
          <p:cNvSpPr>
            <a:spLocks noGrp="1"/>
          </p:cNvSpPr>
          <p:nvPr>
            <p:ph type="title"/>
          </p:nvPr>
        </p:nvSpPr>
        <p:spPr>
          <a:xfrm>
            <a:off x="371094" y="1161288"/>
            <a:ext cx="3438144" cy="1125728"/>
          </a:xfrm>
        </p:spPr>
        <p:txBody>
          <a:bodyPr vert="horz" lIns="91440" tIns="45720" rIns="91440" bIns="45720" rtlCol="0" anchor="b">
            <a:normAutofit/>
          </a:bodyPr>
          <a:lstStyle/>
          <a:p>
            <a:r>
              <a:rPr lang="en-US" sz="2800"/>
              <a:t>Methodology – Cleaning dataset</a:t>
            </a:r>
          </a:p>
        </p:txBody>
      </p:sp>
      <p:sp>
        <p:nvSpPr>
          <p:cNvPr id="7" name="Content Placeholder 6">
            <a:extLst>
              <a:ext uri="{FF2B5EF4-FFF2-40B4-BE49-F238E27FC236}">
                <a16:creationId xmlns:a16="http://schemas.microsoft.com/office/drawing/2014/main" id="{98C64AB7-9B26-3A53-5D02-1223AFC6F3A8}"/>
              </a:ext>
            </a:extLst>
          </p:cNvPr>
          <p:cNvSpPr>
            <a:spLocks noGrp="1"/>
          </p:cNvSpPr>
          <p:nvPr>
            <p:ph idx="1"/>
          </p:nvPr>
        </p:nvSpPr>
        <p:spPr>
          <a:xfrm>
            <a:off x="371094" y="2718054"/>
            <a:ext cx="3438906" cy="3207258"/>
          </a:xfrm>
        </p:spPr>
        <p:txBody>
          <a:bodyPr vert="horz" lIns="91440" tIns="45720" rIns="91440" bIns="45720" rtlCol="0" anchor="t">
            <a:normAutofit/>
          </a:bodyPr>
          <a:lstStyle/>
          <a:p>
            <a:pPr marL="0"/>
            <a:r>
              <a:rPr lang="en-US" sz="2000" dirty="0"/>
              <a:t>First 5 rows after the dataset was cleaned and some columns of interest were added (177k rows)</a:t>
            </a:r>
          </a:p>
        </p:txBody>
      </p:sp>
      <p:pic>
        <p:nvPicPr>
          <p:cNvPr id="8" name="Content Placeholder 3" descr="A screenshot of a computer&#10;&#10;Description automatically generated">
            <a:extLst>
              <a:ext uri="{FF2B5EF4-FFF2-40B4-BE49-F238E27FC236}">
                <a16:creationId xmlns:a16="http://schemas.microsoft.com/office/drawing/2014/main" id="{FD68E264-C500-DE17-5232-60CD0BAFE30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1094" y="4466115"/>
            <a:ext cx="11520000" cy="2419199"/>
          </a:xfrm>
          <a:prstGeom prst="rect">
            <a:avLst/>
          </a:prstGeom>
        </p:spPr>
      </p:pic>
    </p:spTree>
    <p:extLst>
      <p:ext uri="{BB962C8B-B14F-4D97-AF65-F5344CB8AC3E}">
        <p14:creationId xmlns:p14="http://schemas.microsoft.com/office/powerpoint/2010/main" val="40486335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FEBCE4-1AEB-F00B-5E02-EFABE337085B}"/>
              </a:ext>
            </a:extLst>
          </p:cNvPr>
          <p:cNvSpPr>
            <a:spLocks noGrp="1"/>
          </p:cNvSpPr>
          <p:nvPr>
            <p:ph type="title"/>
          </p:nvPr>
        </p:nvSpPr>
        <p:spPr>
          <a:xfrm>
            <a:off x="638882" y="639193"/>
            <a:ext cx="3571810" cy="3573516"/>
          </a:xfrm>
        </p:spPr>
        <p:txBody>
          <a:bodyPr vert="horz" lIns="91440" tIns="45720" rIns="91440" bIns="45720" rtlCol="0" anchor="b">
            <a:normAutofit fontScale="90000"/>
          </a:bodyPr>
          <a:lstStyle/>
          <a:p>
            <a:r>
              <a:rPr lang="en-US" sz="4800" b="0" i="0" kern="1200" dirty="0">
                <a:solidFill>
                  <a:schemeClr val="tx1"/>
                </a:solidFill>
                <a:effectLst/>
                <a:latin typeface="+mj-lt"/>
                <a:ea typeface="+mj-ea"/>
                <a:cs typeface="+mj-cs"/>
              </a:rPr>
              <a:t>Methodology</a:t>
            </a:r>
            <a:br>
              <a:rPr lang="en-US" sz="4800" b="0" i="0" kern="1200" dirty="0">
                <a:solidFill>
                  <a:schemeClr val="tx1"/>
                </a:solidFill>
                <a:effectLst/>
                <a:latin typeface="+mj-lt"/>
                <a:ea typeface="+mj-ea"/>
                <a:cs typeface="+mj-cs"/>
              </a:rPr>
            </a:br>
            <a:br>
              <a:rPr lang="en-US" sz="4800" b="0" i="0" kern="1200" dirty="0">
                <a:solidFill>
                  <a:schemeClr val="tx1"/>
                </a:solidFill>
                <a:effectLst/>
                <a:latin typeface="+mj-lt"/>
                <a:ea typeface="+mj-ea"/>
                <a:cs typeface="+mj-cs"/>
              </a:rPr>
            </a:br>
            <a:br>
              <a:rPr lang="en-US" sz="4800" b="0" i="0" kern="1200" dirty="0">
                <a:solidFill>
                  <a:schemeClr val="tx1"/>
                </a:solidFill>
                <a:effectLst/>
                <a:latin typeface="+mj-lt"/>
                <a:ea typeface="+mj-ea"/>
                <a:cs typeface="+mj-cs"/>
              </a:rPr>
            </a:br>
            <a:r>
              <a:rPr lang="en-US" sz="4800" b="0" i="0" kern="1200" dirty="0">
                <a:solidFill>
                  <a:schemeClr val="tx1"/>
                </a:solidFill>
                <a:effectLst/>
                <a:latin typeface="+mj-lt"/>
                <a:ea typeface="+mj-ea"/>
                <a:cs typeface="+mj-cs"/>
              </a:rPr>
              <a:t>Boxplot</a:t>
            </a:r>
            <a:endParaRPr lang="en-US" sz="4800" kern="1200" dirty="0">
              <a:solidFill>
                <a:schemeClr val="tx1"/>
              </a:solidFill>
              <a:latin typeface="+mj-lt"/>
              <a:ea typeface="+mj-ea"/>
              <a:cs typeface="+mj-cs"/>
            </a:endParaRPr>
          </a:p>
        </p:txBody>
      </p:sp>
      <p:sp>
        <p:nvSpPr>
          <p:cNvPr id="3" name="Content Placeholder 2">
            <a:extLst>
              <a:ext uri="{FF2B5EF4-FFF2-40B4-BE49-F238E27FC236}">
                <a16:creationId xmlns:a16="http://schemas.microsoft.com/office/drawing/2014/main" id="{98D3691B-6495-1F99-7883-F23B729278FF}"/>
              </a:ext>
            </a:extLst>
          </p:cNvPr>
          <p:cNvSpPr>
            <a:spLocks noGrp="1"/>
          </p:cNvSpPr>
          <p:nvPr>
            <p:ph idx="1"/>
          </p:nvPr>
        </p:nvSpPr>
        <p:spPr>
          <a:xfrm>
            <a:off x="638882" y="4631161"/>
            <a:ext cx="3571810" cy="1559327"/>
          </a:xfrm>
        </p:spPr>
        <p:txBody>
          <a:bodyPr vert="horz" lIns="91440" tIns="45720" rIns="91440" bIns="45720" rtlCol="0">
            <a:normAutofit/>
          </a:bodyPr>
          <a:lstStyle/>
          <a:p>
            <a:pPr marL="0" indent="0">
              <a:buNone/>
            </a:pPr>
            <a:r>
              <a:rPr lang="en-US" sz="2400" kern="1200" dirty="0">
                <a:solidFill>
                  <a:schemeClr val="tx1"/>
                </a:solidFill>
                <a:latin typeface="+mn-lt"/>
                <a:ea typeface="+mn-ea"/>
                <a:cs typeface="+mn-cs"/>
              </a:rPr>
              <a:t>S</a:t>
            </a:r>
            <a:r>
              <a:rPr lang="en-US" sz="2400" b="0" i="0" kern="1200" dirty="0">
                <a:solidFill>
                  <a:schemeClr val="tx1"/>
                </a:solidFill>
                <a:effectLst/>
                <a:latin typeface="+mn-lt"/>
                <a:ea typeface="+mn-ea"/>
                <a:cs typeface="+mn-cs"/>
              </a:rPr>
              <a:t>howing the distribution of the data after it was cleaned</a:t>
            </a:r>
            <a:endParaRPr lang="en-US" sz="2400" kern="1200" dirty="0">
              <a:solidFill>
                <a:schemeClr val="tx1"/>
              </a:solidFill>
              <a:latin typeface="+mn-lt"/>
              <a:ea typeface="+mn-ea"/>
              <a:cs typeface="+mn-cs"/>
            </a:endParaRPr>
          </a:p>
        </p:txBody>
      </p:sp>
      <p:pic>
        <p:nvPicPr>
          <p:cNvPr id="5" name="Picture 4" descr="A graph with different colored lines&#10;&#10;Description automatically generated with medium confidence">
            <a:extLst>
              <a:ext uri="{FF2B5EF4-FFF2-40B4-BE49-F238E27FC236}">
                <a16:creationId xmlns:a16="http://schemas.microsoft.com/office/drawing/2014/main" id="{436F61A4-EB1F-2F03-E8DF-30E1705DF4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4296" y="709803"/>
            <a:ext cx="7214616" cy="5410961"/>
          </a:xfrm>
          <a:prstGeom prst="rect">
            <a:avLst/>
          </a:prstGeom>
        </p:spPr>
      </p:pic>
    </p:spTree>
    <p:extLst>
      <p:ext uri="{BB962C8B-B14F-4D97-AF65-F5344CB8AC3E}">
        <p14:creationId xmlns:p14="http://schemas.microsoft.com/office/powerpoint/2010/main" val="2056550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Busy zebra crossing in city">
            <a:extLst>
              <a:ext uri="{FF2B5EF4-FFF2-40B4-BE49-F238E27FC236}">
                <a16:creationId xmlns:a16="http://schemas.microsoft.com/office/drawing/2014/main" id="{C80282F0-B9CC-ABDC-A340-F1FBE38B5EEA}"/>
              </a:ext>
            </a:extLst>
          </p:cNvPr>
          <p:cNvPicPr>
            <a:picLocks noChangeAspect="1"/>
          </p:cNvPicPr>
          <p:nvPr/>
        </p:nvPicPr>
        <p:blipFill rotWithShape="1">
          <a:blip r:embed="rId2"/>
          <a:srcRect r="13362"/>
          <a:stretch/>
        </p:blipFill>
        <p:spPr>
          <a:xfrm>
            <a:off x="4269854" y="-1"/>
            <a:ext cx="7922146" cy="6858001"/>
          </a:xfrm>
          <a:custGeom>
            <a:avLst/>
            <a:gdLst/>
            <a:ahLst/>
            <a:cxnLst/>
            <a:rect l="l" t="t" r="r" b="b"/>
            <a:pathLst>
              <a:path w="7922146" h="6858001">
                <a:moveTo>
                  <a:pt x="379987" y="0"/>
                </a:moveTo>
                <a:lnTo>
                  <a:pt x="5304971" y="0"/>
                </a:lnTo>
                <a:lnTo>
                  <a:pt x="7065281" y="0"/>
                </a:lnTo>
                <a:lnTo>
                  <a:pt x="7397540" y="0"/>
                </a:lnTo>
                <a:lnTo>
                  <a:pt x="7397540" y="1"/>
                </a:lnTo>
                <a:lnTo>
                  <a:pt x="7922146" y="1"/>
                </a:lnTo>
                <a:lnTo>
                  <a:pt x="7922146" y="6858001"/>
                </a:lnTo>
                <a:lnTo>
                  <a:pt x="7065281" y="6858001"/>
                </a:lnTo>
                <a:lnTo>
                  <a:pt x="7065281" y="6858000"/>
                </a:lnTo>
                <a:lnTo>
                  <a:pt x="5932989" y="6858000"/>
                </a:lnTo>
                <a:lnTo>
                  <a:pt x="5932989" y="6858001"/>
                </a:lnTo>
                <a:lnTo>
                  <a:pt x="27809" y="6858001"/>
                </a:lnTo>
                <a:lnTo>
                  <a:pt x="1803228" y="4521201"/>
                </a:lnTo>
                <a:close/>
                <a:moveTo>
                  <a:pt x="0" y="0"/>
                </a:moveTo>
                <a:lnTo>
                  <a:pt x="379987" y="0"/>
                </a:lnTo>
                <a:lnTo>
                  <a:pt x="0" y="407"/>
                </a:lnTo>
                <a:close/>
              </a:path>
            </a:pathLst>
          </a:custGeom>
        </p:spPr>
      </p:pic>
      <p:sp>
        <p:nvSpPr>
          <p:cNvPr id="2" name="Title 1">
            <a:extLst>
              <a:ext uri="{FF2B5EF4-FFF2-40B4-BE49-F238E27FC236}">
                <a16:creationId xmlns:a16="http://schemas.microsoft.com/office/drawing/2014/main" id="{B573441F-0E91-C65D-7D11-74B288CD3FE3}"/>
              </a:ext>
            </a:extLst>
          </p:cNvPr>
          <p:cNvSpPr>
            <a:spLocks noGrp="1"/>
          </p:cNvSpPr>
          <p:nvPr>
            <p:ph type="title"/>
          </p:nvPr>
        </p:nvSpPr>
        <p:spPr>
          <a:xfrm>
            <a:off x="418731" y="781599"/>
            <a:ext cx="3851123" cy="1320800"/>
          </a:xfrm>
        </p:spPr>
        <p:txBody>
          <a:bodyPr>
            <a:normAutofit/>
          </a:bodyPr>
          <a:lstStyle/>
          <a:p>
            <a:r>
              <a:rPr lang="en-AU" b="1" i="0" dirty="0">
                <a:effectLst/>
                <a:latin typeface="-apple-system"/>
              </a:rPr>
              <a:t>Project Brief</a:t>
            </a:r>
            <a:br>
              <a:rPr lang="en-AU" b="1" i="0" dirty="0">
                <a:effectLst/>
                <a:latin typeface="-apple-system"/>
              </a:rPr>
            </a:br>
            <a:endParaRPr lang="en-AU" dirty="0"/>
          </a:p>
        </p:txBody>
      </p:sp>
      <p:sp>
        <p:nvSpPr>
          <p:cNvPr id="3" name="Content Placeholder 2">
            <a:extLst>
              <a:ext uri="{FF2B5EF4-FFF2-40B4-BE49-F238E27FC236}">
                <a16:creationId xmlns:a16="http://schemas.microsoft.com/office/drawing/2014/main" id="{8BF1E381-D838-9A67-E4E9-20FD44433D72}"/>
              </a:ext>
            </a:extLst>
          </p:cNvPr>
          <p:cNvSpPr>
            <a:spLocks noGrp="1"/>
          </p:cNvSpPr>
          <p:nvPr>
            <p:ph idx="1"/>
          </p:nvPr>
        </p:nvSpPr>
        <p:spPr>
          <a:xfrm>
            <a:off x="880056" y="2102400"/>
            <a:ext cx="4089400" cy="3880773"/>
          </a:xfrm>
        </p:spPr>
        <p:txBody>
          <a:bodyPr>
            <a:normAutofit/>
          </a:bodyPr>
          <a:lstStyle/>
          <a:p>
            <a:pPr marL="0" indent="0">
              <a:buNone/>
            </a:pPr>
            <a:r>
              <a:rPr lang="en-US" b="0" i="0" dirty="0">
                <a:effectLst/>
                <a:latin typeface="Roboto" panose="02000000000000000000" pitchFamily="2" charset="0"/>
              </a:rPr>
              <a:t>No one likes to walk in subzero temperatures or scorching heat. </a:t>
            </a:r>
          </a:p>
          <a:p>
            <a:pPr marL="0" indent="0">
              <a:buNone/>
            </a:pPr>
            <a:r>
              <a:rPr lang="en-US" b="0" i="0" dirty="0">
                <a:solidFill>
                  <a:srgbClr val="0070C0"/>
                </a:solidFill>
                <a:effectLst/>
                <a:latin typeface="Roboto" panose="02000000000000000000" pitchFamily="2" charset="0"/>
              </a:rPr>
              <a:t>Do people use Uber more when the weather is uncomfortable? </a:t>
            </a:r>
          </a:p>
          <a:p>
            <a:pPr marL="0" indent="0">
              <a:buNone/>
            </a:pPr>
            <a:r>
              <a:rPr lang="en-US" dirty="0">
                <a:latin typeface="Roboto" panose="02000000000000000000" pitchFamily="2" charset="0"/>
              </a:rPr>
              <a:t>F</a:t>
            </a:r>
            <a:r>
              <a:rPr lang="en-US" b="0" i="0" dirty="0">
                <a:effectLst/>
                <a:latin typeface="Roboto" panose="02000000000000000000" pitchFamily="2" charset="0"/>
              </a:rPr>
              <a:t>ind out if people take Uber more during summer and winter months, and if there are relationships between daily temperature and ride frequency. </a:t>
            </a:r>
          </a:p>
          <a:p>
            <a:pPr marL="0" indent="0">
              <a:buNone/>
            </a:pPr>
            <a:r>
              <a:rPr lang="en-US" b="0" i="0" dirty="0">
                <a:effectLst/>
                <a:latin typeface="Roboto" panose="02000000000000000000" pitchFamily="2" charset="0"/>
              </a:rPr>
              <a:t>What do the results tell you.</a:t>
            </a:r>
            <a:endParaRPr lang="en-AU" dirty="0"/>
          </a:p>
        </p:txBody>
      </p:sp>
      <p:cxnSp>
        <p:nvCxnSpPr>
          <p:cNvPr id="10" name="Straight Connector 9">
            <a:extLst>
              <a:ext uri="{FF2B5EF4-FFF2-40B4-BE49-F238E27FC236}">
                <a16:creationId xmlns:a16="http://schemas.microsoft.com/office/drawing/2014/main" id="{64FA5DFF-7FE6-4855-84E6-DFA78EE978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2AFD8CBA-54A3-4363-991B-B9C631BBFA7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3F088236-D655-4F88-B238-E16762358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6" name="Rectangle 25">
            <a:extLst>
              <a:ext uri="{FF2B5EF4-FFF2-40B4-BE49-F238E27FC236}">
                <a16:creationId xmlns:a16="http://schemas.microsoft.com/office/drawing/2014/main" id="{3DAC0C92-199E-475C-9390-119A9B0272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8" name="Isosceles Triangle 24">
            <a:extLst>
              <a:ext uri="{FF2B5EF4-FFF2-40B4-BE49-F238E27FC236}">
                <a16:creationId xmlns:a16="http://schemas.microsoft.com/office/drawing/2014/main" id="{C4CFB339-0ED8-4FE2-9EF1-6D1375B849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0" name="Rectangle 27">
            <a:extLst>
              <a:ext uri="{FF2B5EF4-FFF2-40B4-BE49-F238E27FC236}">
                <a16:creationId xmlns:a16="http://schemas.microsoft.com/office/drawing/2014/main" id="{31896C80-2069-4431-9C19-83B9137344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2" name="Rectangle 28">
            <a:extLst>
              <a:ext uri="{FF2B5EF4-FFF2-40B4-BE49-F238E27FC236}">
                <a16:creationId xmlns:a16="http://schemas.microsoft.com/office/drawing/2014/main" id="{BF120A21-0841-4823-B0C4-28AEBCEF9B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4" name="Rectangle 29">
            <a:extLst>
              <a:ext uri="{FF2B5EF4-FFF2-40B4-BE49-F238E27FC236}">
                <a16:creationId xmlns:a16="http://schemas.microsoft.com/office/drawing/2014/main" id="{DBB05BAE-BBD3-4289-899F-A6851503C6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26" name="Isosceles Triangle 29">
            <a:extLst>
              <a:ext uri="{FF2B5EF4-FFF2-40B4-BE49-F238E27FC236}">
                <a16:creationId xmlns:a16="http://schemas.microsoft.com/office/drawing/2014/main" id="{9874D11C-36F5-4BBE-A490-019A54E953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Tree>
    <p:extLst>
      <p:ext uri="{BB962C8B-B14F-4D97-AF65-F5344CB8AC3E}">
        <p14:creationId xmlns:p14="http://schemas.microsoft.com/office/powerpoint/2010/main" val="602324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94049-F46D-D976-C0B7-515B15BD6E04}"/>
              </a:ext>
            </a:extLst>
          </p:cNvPr>
          <p:cNvSpPr>
            <a:spLocks noGrp="1"/>
          </p:cNvSpPr>
          <p:nvPr>
            <p:ph type="title"/>
          </p:nvPr>
        </p:nvSpPr>
        <p:spPr>
          <a:xfrm>
            <a:off x="838198" y="978408"/>
            <a:ext cx="4607052" cy="1106424"/>
          </a:xfrm>
        </p:spPr>
        <p:txBody>
          <a:bodyPr>
            <a:normAutofit/>
          </a:bodyPr>
          <a:lstStyle/>
          <a:p>
            <a:r>
              <a:rPr lang="en-US" sz="2900"/>
              <a:t>Results</a:t>
            </a:r>
            <a:endParaRPr lang="en-AU" sz="2900"/>
          </a:p>
        </p:txBody>
      </p:sp>
      <p:sp>
        <p:nvSpPr>
          <p:cNvPr id="3" name="Content Placeholder 2">
            <a:extLst>
              <a:ext uri="{FF2B5EF4-FFF2-40B4-BE49-F238E27FC236}">
                <a16:creationId xmlns:a16="http://schemas.microsoft.com/office/drawing/2014/main" id="{DA081115-61A0-EF69-3EDE-E04FBA826A00}"/>
              </a:ext>
            </a:extLst>
          </p:cNvPr>
          <p:cNvSpPr>
            <a:spLocks noGrp="1"/>
          </p:cNvSpPr>
          <p:nvPr>
            <p:ph idx="1"/>
          </p:nvPr>
        </p:nvSpPr>
        <p:spPr>
          <a:xfrm>
            <a:off x="841246" y="2368296"/>
            <a:ext cx="4607052" cy="3502152"/>
          </a:xfrm>
        </p:spPr>
        <p:txBody>
          <a:bodyPr>
            <a:normAutofit/>
          </a:bodyPr>
          <a:lstStyle/>
          <a:p>
            <a:pPr marL="0" indent="0" defTabSz="768096">
              <a:spcBef>
                <a:spcPts val="840"/>
              </a:spcBef>
              <a:buNone/>
            </a:pPr>
            <a:r>
              <a:rPr lang="en-US" sz="1800" b="1" kern="1200" dirty="0">
                <a:latin typeface="+mn-lt"/>
                <a:ea typeface="+mn-ea"/>
                <a:cs typeface="+mn-cs"/>
              </a:rPr>
              <a:t>Is the price of an Uber trip dependent on the weather/season?</a:t>
            </a:r>
          </a:p>
          <a:p>
            <a:pPr marL="0" indent="0" defTabSz="768096">
              <a:spcBef>
                <a:spcPts val="840"/>
              </a:spcBef>
              <a:buNone/>
            </a:pPr>
            <a:endParaRPr lang="en-US" sz="1800" dirty="0"/>
          </a:p>
          <a:p>
            <a:pPr marL="0" indent="0" defTabSz="768096">
              <a:spcBef>
                <a:spcPts val="840"/>
              </a:spcBef>
              <a:buNone/>
            </a:pPr>
            <a:r>
              <a:rPr lang="en-US" sz="1800" kern="1200" dirty="0">
                <a:latin typeface="+mn-lt"/>
                <a:ea typeface="+mn-ea"/>
                <a:cs typeface="+mn-cs"/>
              </a:rPr>
              <a:t>We can conclude that the average price shows a similar behavior in most of the years with Winter being the lowest average price and Autumn with the highest average price. Only 2012 shows a higher difference on the price paid in Autumn but the graph indicates that from 2012 the rates were increased.</a:t>
            </a:r>
            <a:endParaRPr lang="en-AU" sz="1800" dirty="0"/>
          </a:p>
          <a:p>
            <a:pPr marL="0" indent="0" defTabSz="768096">
              <a:spcBef>
                <a:spcPts val="840"/>
              </a:spcBef>
              <a:buNone/>
            </a:pPr>
            <a:endParaRPr lang="en-AU" sz="1800" dirty="0"/>
          </a:p>
        </p:txBody>
      </p:sp>
      <p:pic>
        <p:nvPicPr>
          <p:cNvPr id="7170" name="Picture 2" descr="What Are The Four Seasons Of The Year | DK Find Out">
            <a:extLst>
              <a:ext uri="{FF2B5EF4-FFF2-40B4-BE49-F238E27FC236}">
                <a16:creationId xmlns:a16="http://schemas.microsoft.com/office/drawing/2014/main" id="{F3051440-2674-3514-882A-81E0EC2D865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9461" r="3" b="19390"/>
          <a:stretch/>
        </p:blipFill>
        <p:spPr bwMode="auto">
          <a:xfrm>
            <a:off x="6324590" y="3520439"/>
            <a:ext cx="5457817" cy="3337561"/>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2">
            <a:extLst>
              <a:ext uri="{FF2B5EF4-FFF2-40B4-BE49-F238E27FC236}">
                <a16:creationId xmlns:a16="http://schemas.microsoft.com/office/drawing/2014/main" id="{95F3BB79-93C3-F043-6D18-8A76FF14B6CD}"/>
              </a:ext>
            </a:extLst>
          </p:cNvPr>
          <p:cNvSpPr txBox="1">
            <a:spLocks/>
          </p:cNvSpPr>
          <p:nvPr/>
        </p:nvSpPr>
        <p:spPr>
          <a:xfrm>
            <a:off x="1640696" y="2499185"/>
            <a:ext cx="2671953" cy="367777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768096">
              <a:spcBef>
                <a:spcPts val="840"/>
              </a:spcBef>
              <a:buNone/>
            </a:pPr>
            <a:endParaRPr lang="en-AU" sz="2400" dirty="0"/>
          </a:p>
        </p:txBody>
      </p:sp>
      <p:pic>
        <p:nvPicPr>
          <p:cNvPr id="5" name="Picture 4" descr="A graph of different colored bars&#10;&#10;Description automatically generated">
            <a:extLst>
              <a:ext uri="{FF2B5EF4-FFF2-40B4-BE49-F238E27FC236}">
                <a16:creationId xmlns:a16="http://schemas.microsoft.com/office/drawing/2014/main" id="{0951853B-537E-33A5-6514-BA73E6A0354E}"/>
              </a:ext>
            </a:extLst>
          </p:cNvPr>
          <p:cNvPicPr>
            <a:picLocks noChangeAspect="1"/>
          </p:cNvPicPr>
          <p:nvPr/>
        </p:nvPicPr>
        <p:blipFill rotWithShape="1">
          <a:blip r:embed="rId4">
            <a:extLst>
              <a:ext uri="{28A0092B-C50C-407E-A947-70E740481C1C}">
                <a14:useLocalDpi xmlns:a14="http://schemas.microsoft.com/office/drawing/2010/main" val="0"/>
              </a:ext>
            </a:extLst>
          </a:blip>
          <a:srcRect t="2157" r="3" b="3"/>
          <a:stretch/>
        </p:blipFill>
        <p:spPr>
          <a:xfrm>
            <a:off x="6190004" y="164601"/>
            <a:ext cx="5726988" cy="3502152"/>
          </a:xfrm>
          <a:prstGeom prst="rect">
            <a:avLst/>
          </a:prstGeom>
        </p:spPr>
      </p:pic>
    </p:spTree>
    <p:extLst>
      <p:ext uri="{BB962C8B-B14F-4D97-AF65-F5344CB8AC3E}">
        <p14:creationId xmlns:p14="http://schemas.microsoft.com/office/powerpoint/2010/main" val="24438319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descr="Passenger Uber Images – Browse 1,166 Stock Photos, Vectors, and Video |  Adobe Stock">
            <a:extLst>
              <a:ext uri="{FF2B5EF4-FFF2-40B4-BE49-F238E27FC236}">
                <a16:creationId xmlns:a16="http://schemas.microsoft.com/office/drawing/2014/main" id="{A59D41F3-7EBE-BBCD-3779-AD37769336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868" r="29383" b="2"/>
          <a:stretch/>
        </p:blipFill>
        <p:spPr bwMode="auto">
          <a:xfrm>
            <a:off x="4520622" y="0"/>
            <a:ext cx="4458006" cy="4458006"/>
          </a:xfrm>
          <a:custGeom>
            <a:avLst/>
            <a:gdLst/>
            <a:ahLst/>
            <a:cxnLst/>
            <a:rect l="l" t="t" r="r" b="b"/>
            <a:pathLst>
              <a:path w="4810442" h="4810442">
                <a:moveTo>
                  <a:pt x="2405221" y="0"/>
                </a:moveTo>
                <a:cubicBezTo>
                  <a:pt x="3733588" y="0"/>
                  <a:pt x="4810442" y="1076854"/>
                  <a:pt x="4810442" y="2405221"/>
                </a:cubicBezTo>
                <a:cubicBezTo>
                  <a:pt x="4810442" y="3733588"/>
                  <a:pt x="3733588" y="4810442"/>
                  <a:pt x="2405221" y="4810442"/>
                </a:cubicBezTo>
                <a:cubicBezTo>
                  <a:pt x="1076854" y="4810442"/>
                  <a:pt x="0" y="3733588"/>
                  <a:pt x="0" y="2405221"/>
                </a:cubicBezTo>
                <a:cubicBezTo>
                  <a:pt x="0" y="1076854"/>
                  <a:pt x="1076854" y="0"/>
                  <a:pt x="2405221" y="0"/>
                </a:cubicBezTo>
                <a:close/>
              </a:path>
            </a:pathLst>
          </a:cu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E17DDDD-C163-759C-D88D-4E5E7EF94B9F}"/>
              </a:ext>
            </a:extLst>
          </p:cNvPr>
          <p:cNvSpPr>
            <a:spLocks noGrp="1"/>
          </p:cNvSpPr>
          <p:nvPr>
            <p:ph type="title"/>
          </p:nvPr>
        </p:nvSpPr>
        <p:spPr>
          <a:xfrm>
            <a:off x="753389" y="1138265"/>
            <a:ext cx="4843762" cy="1401183"/>
          </a:xfrm>
        </p:spPr>
        <p:txBody>
          <a:bodyPr anchor="t">
            <a:normAutofit/>
          </a:bodyPr>
          <a:lstStyle/>
          <a:p>
            <a:r>
              <a:rPr lang="en-US" sz="3200"/>
              <a:t>Results</a:t>
            </a:r>
            <a:endParaRPr lang="en-AU" sz="3200"/>
          </a:p>
        </p:txBody>
      </p:sp>
      <p:sp>
        <p:nvSpPr>
          <p:cNvPr id="3" name="Content Placeholder 2">
            <a:extLst>
              <a:ext uri="{FF2B5EF4-FFF2-40B4-BE49-F238E27FC236}">
                <a16:creationId xmlns:a16="http://schemas.microsoft.com/office/drawing/2014/main" id="{F479B947-2C28-91F1-B292-F92B82CA428B}"/>
              </a:ext>
            </a:extLst>
          </p:cNvPr>
          <p:cNvSpPr>
            <a:spLocks noGrp="1"/>
          </p:cNvSpPr>
          <p:nvPr>
            <p:ph idx="1"/>
          </p:nvPr>
        </p:nvSpPr>
        <p:spPr>
          <a:xfrm>
            <a:off x="753389" y="1906622"/>
            <a:ext cx="3838066" cy="4247490"/>
          </a:xfrm>
        </p:spPr>
        <p:txBody>
          <a:bodyPr>
            <a:normAutofit/>
          </a:bodyPr>
          <a:lstStyle/>
          <a:p>
            <a:pPr marL="0" indent="0">
              <a:buNone/>
            </a:pPr>
            <a:r>
              <a:rPr lang="en-US" sz="2000" b="1" dirty="0"/>
              <a:t>Relationship between the number of passengers and the weather conditions/season when using Uber</a:t>
            </a:r>
          </a:p>
          <a:p>
            <a:pPr marL="0" indent="0">
              <a:buNone/>
            </a:pPr>
            <a:r>
              <a:rPr lang="en-US" sz="2000" b="0" i="0" dirty="0">
                <a:effectLst/>
                <a:latin typeface="-apple-system"/>
              </a:rPr>
              <a:t>From the graph, we can conclude that there is no relation between the season and the number of passengers per Uber trip. The values are quite similar independently of the season and the year.</a:t>
            </a:r>
            <a:endParaRPr lang="en-AU" sz="2000" dirty="0"/>
          </a:p>
          <a:p>
            <a:pPr marL="0" indent="0">
              <a:buNone/>
            </a:pPr>
            <a:endParaRPr lang="en-AU" sz="2000" dirty="0"/>
          </a:p>
        </p:txBody>
      </p:sp>
      <p:sp>
        <p:nvSpPr>
          <p:cNvPr id="4" name="TextBox 3">
            <a:extLst>
              <a:ext uri="{FF2B5EF4-FFF2-40B4-BE49-F238E27FC236}">
                <a16:creationId xmlns:a16="http://schemas.microsoft.com/office/drawing/2014/main" id="{3446F08B-EE48-2E66-23BA-AB6F5B26F99F}"/>
              </a:ext>
            </a:extLst>
          </p:cNvPr>
          <p:cNvSpPr txBox="1"/>
          <p:nvPr/>
        </p:nvSpPr>
        <p:spPr>
          <a:xfrm>
            <a:off x="838200" y="2560711"/>
            <a:ext cx="2993571" cy="369332"/>
          </a:xfrm>
          <a:prstGeom prst="rect">
            <a:avLst/>
          </a:prstGeom>
          <a:noFill/>
        </p:spPr>
        <p:txBody>
          <a:bodyPr wrap="square" rtlCol="0">
            <a:spAutoFit/>
          </a:bodyPr>
          <a:lstStyle/>
          <a:p>
            <a:endParaRPr lang="en-AU" dirty="0"/>
          </a:p>
        </p:txBody>
      </p:sp>
      <p:pic>
        <p:nvPicPr>
          <p:cNvPr id="5" name="Picture 4" descr="A graph of numbers and a number of passengers&#10;&#10;Description automatically generated">
            <a:extLst>
              <a:ext uri="{FF2B5EF4-FFF2-40B4-BE49-F238E27FC236}">
                <a16:creationId xmlns:a16="http://schemas.microsoft.com/office/drawing/2014/main" id="{E704CD94-760B-A134-F481-A55CD3A89B9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44817" y="2817222"/>
            <a:ext cx="6347183" cy="3966989"/>
          </a:xfrm>
          <a:prstGeom prst="rect">
            <a:avLst/>
          </a:prstGeom>
        </p:spPr>
      </p:pic>
    </p:spTree>
    <p:extLst>
      <p:ext uri="{BB962C8B-B14F-4D97-AF65-F5344CB8AC3E}">
        <p14:creationId xmlns:p14="http://schemas.microsoft.com/office/powerpoint/2010/main" val="33472530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8358E-7F76-08E3-18AC-D20AF8DFE472}"/>
              </a:ext>
            </a:extLst>
          </p:cNvPr>
          <p:cNvSpPr>
            <a:spLocks noGrp="1"/>
          </p:cNvSpPr>
          <p:nvPr>
            <p:ph type="title"/>
          </p:nvPr>
        </p:nvSpPr>
        <p:spPr>
          <a:xfrm>
            <a:off x="1191966" y="900622"/>
            <a:ext cx="3629555" cy="1893524"/>
          </a:xfrm>
        </p:spPr>
        <p:txBody>
          <a:bodyPr anchor="b">
            <a:normAutofit/>
          </a:bodyPr>
          <a:lstStyle/>
          <a:p>
            <a:r>
              <a:rPr lang="en-US" sz="4800"/>
              <a:t>Results</a:t>
            </a:r>
            <a:endParaRPr lang="en-AU" sz="4800"/>
          </a:p>
        </p:txBody>
      </p:sp>
      <p:sp>
        <p:nvSpPr>
          <p:cNvPr id="3" name="Content Placeholder 2">
            <a:extLst>
              <a:ext uri="{FF2B5EF4-FFF2-40B4-BE49-F238E27FC236}">
                <a16:creationId xmlns:a16="http://schemas.microsoft.com/office/drawing/2014/main" id="{68CB4BFA-4EF4-255F-1D2D-A2F0103D37CA}"/>
              </a:ext>
            </a:extLst>
          </p:cNvPr>
          <p:cNvSpPr>
            <a:spLocks noGrp="1"/>
          </p:cNvSpPr>
          <p:nvPr>
            <p:ph idx="1"/>
          </p:nvPr>
        </p:nvSpPr>
        <p:spPr>
          <a:xfrm>
            <a:off x="1191966" y="2965593"/>
            <a:ext cx="3629555" cy="2941544"/>
          </a:xfrm>
        </p:spPr>
        <p:txBody>
          <a:bodyPr>
            <a:normAutofit fontScale="92500"/>
          </a:bodyPr>
          <a:lstStyle/>
          <a:p>
            <a:pPr marL="0" indent="0" defTabSz="685800">
              <a:spcBef>
                <a:spcPts val="750"/>
              </a:spcBef>
              <a:buNone/>
            </a:pPr>
            <a:r>
              <a:rPr lang="en-US" sz="1800" b="1" kern="1200" dirty="0">
                <a:latin typeface="+mn-lt"/>
                <a:ea typeface="+mn-ea"/>
                <a:cs typeface="+mn-cs"/>
              </a:rPr>
              <a:t>Relationship between the number of passengers and the distance travelled when using Uber</a:t>
            </a:r>
          </a:p>
          <a:p>
            <a:pPr marL="0" indent="0" defTabSz="685800">
              <a:spcBef>
                <a:spcPts val="750"/>
              </a:spcBef>
              <a:buNone/>
            </a:pPr>
            <a:endParaRPr lang="en-US" sz="1800" dirty="0"/>
          </a:p>
          <a:p>
            <a:pPr marL="0" indent="0" defTabSz="685800">
              <a:spcBef>
                <a:spcPts val="750"/>
              </a:spcBef>
              <a:buNone/>
            </a:pPr>
            <a:r>
              <a:rPr lang="en-US" sz="1800" kern="1200" dirty="0">
                <a:latin typeface="-apple-system"/>
                <a:ea typeface="+mn-ea"/>
                <a:cs typeface="+mn-cs"/>
              </a:rPr>
              <a:t>As shown in the image, and by getting a 0.0 value for the correlation factor, we can conclude there is no relation between the number of passengers and the distance of the Uber trips.</a:t>
            </a:r>
            <a:endParaRPr lang="en-AU" sz="1800" dirty="0"/>
          </a:p>
          <a:p>
            <a:pPr marL="0" indent="0" defTabSz="685800">
              <a:spcBef>
                <a:spcPts val="750"/>
              </a:spcBef>
              <a:buNone/>
            </a:pPr>
            <a:endParaRPr lang="en-AU" sz="1800" dirty="0"/>
          </a:p>
        </p:txBody>
      </p:sp>
      <p:pic>
        <p:nvPicPr>
          <p:cNvPr id="5" name="Picture 4" descr="A graph of a number of passengers&#10;&#10;Description automatically generated">
            <a:extLst>
              <a:ext uri="{FF2B5EF4-FFF2-40B4-BE49-F238E27FC236}">
                <a16:creationId xmlns:a16="http://schemas.microsoft.com/office/drawing/2014/main" id="{921BBD94-7130-2C09-A194-983526EBEE8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7022" y="171716"/>
            <a:ext cx="4239493" cy="3179620"/>
          </a:xfrm>
          <a:prstGeom prst="rect">
            <a:avLst/>
          </a:prstGeom>
        </p:spPr>
      </p:pic>
      <p:pic>
        <p:nvPicPr>
          <p:cNvPr id="6146" name="Picture 2" descr="Exclusive: How Uber drivers trigger fake surge price periods when no delays  exist - Drive">
            <a:extLst>
              <a:ext uri="{FF2B5EF4-FFF2-40B4-BE49-F238E27FC236}">
                <a16:creationId xmlns:a16="http://schemas.microsoft.com/office/drawing/2014/main" id="{D59159C8-D4A9-4DB3-D9F0-1A6F4145A64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5523609" y="3498320"/>
            <a:ext cx="5652657" cy="31796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36694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7DDDD-C163-759C-D88D-4E5E7EF94B9F}"/>
              </a:ext>
            </a:extLst>
          </p:cNvPr>
          <p:cNvSpPr>
            <a:spLocks noGrp="1"/>
          </p:cNvSpPr>
          <p:nvPr>
            <p:ph type="title"/>
          </p:nvPr>
        </p:nvSpPr>
        <p:spPr>
          <a:xfrm>
            <a:off x="6417733" y="291830"/>
            <a:ext cx="5291663" cy="592069"/>
          </a:xfrm>
        </p:spPr>
        <p:txBody>
          <a:bodyPr anchor="b">
            <a:normAutofit fontScale="90000"/>
          </a:bodyPr>
          <a:lstStyle/>
          <a:p>
            <a:r>
              <a:rPr lang="en-US" sz="4000" dirty="0"/>
              <a:t>Results</a:t>
            </a:r>
            <a:endParaRPr lang="en-AU" sz="4000" dirty="0"/>
          </a:p>
        </p:txBody>
      </p:sp>
      <p:sp>
        <p:nvSpPr>
          <p:cNvPr id="3" name="Content Placeholder 2">
            <a:extLst>
              <a:ext uri="{FF2B5EF4-FFF2-40B4-BE49-F238E27FC236}">
                <a16:creationId xmlns:a16="http://schemas.microsoft.com/office/drawing/2014/main" id="{F479B947-2C28-91F1-B292-F92B82CA428B}"/>
              </a:ext>
            </a:extLst>
          </p:cNvPr>
          <p:cNvSpPr>
            <a:spLocks noGrp="1"/>
          </p:cNvSpPr>
          <p:nvPr>
            <p:ph idx="1"/>
          </p:nvPr>
        </p:nvSpPr>
        <p:spPr>
          <a:xfrm>
            <a:off x="6417733" y="1087370"/>
            <a:ext cx="5291663" cy="1811473"/>
          </a:xfrm>
        </p:spPr>
        <p:txBody>
          <a:bodyPr>
            <a:normAutofit fontScale="92500"/>
          </a:bodyPr>
          <a:lstStyle/>
          <a:p>
            <a:pPr marL="0" indent="0">
              <a:buNone/>
            </a:pPr>
            <a:r>
              <a:rPr lang="en-US" sz="1800" b="1" dirty="0"/>
              <a:t>What is the relation between the weather conditions and the distance travelled when using Uber?</a:t>
            </a:r>
          </a:p>
          <a:p>
            <a:pPr marL="0" indent="0">
              <a:buNone/>
            </a:pPr>
            <a:r>
              <a:rPr lang="en-US" sz="1800" b="0" i="0" dirty="0">
                <a:effectLst/>
                <a:latin typeface="-apple-system"/>
              </a:rPr>
              <a:t>As shown on the graph, Winter is the season with shortest average distance for Uber trips. Whereas Autumn and Summer have the longest average distance.</a:t>
            </a:r>
            <a:endParaRPr kumimoji="0" lang="en-AU" sz="1800" b="0" i="0" u="none" strike="noStrike" kern="1200" cap="none" spc="0" normalizeH="0" baseline="0" noProof="0" dirty="0">
              <a:ln>
                <a:noFill/>
              </a:ln>
              <a:effectLst/>
              <a:uLnTx/>
              <a:uFillTx/>
              <a:latin typeface="Calibri" panose="020F0502020204030204"/>
              <a:ea typeface="+mn-ea"/>
              <a:cs typeface="+mn-cs"/>
            </a:endParaRPr>
          </a:p>
          <a:p>
            <a:pPr marL="0" indent="0">
              <a:buNone/>
            </a:pPr>
            <a:endParaRPr lang="en-AU" sz="1800" dirty="0"/>
          </a:p>
        </p:txBody>
      </p:sp>
      <p:pic>
        <p:nvPicPr>
          <p:cNvPr id="5" name="Picture 4" descr="A graph of different colored bars&#10;&#10;Description automatically generated">
            <a:extLst>
              <a:ext uri="{FF2B5EF4-FFF2-40B4-BE49-F238E27FC236}">
                <a16:creationId xmlns:a16="http://schemas.microsoft.com/office/drawing/2014/main" id="{84A50635-741A-6009-0809-52B475678A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9886" y="2898843"/>
            <a:ext cx="6332113" cy="3957570"/>
          </a:xfrm>
          <a:prstGeom prst="rect">
            <a:avLst/>
          </a:prstGeom>
        </p:spPr>
      </p:pic>
      <p:pic>
        <p:nvPicPr>
          <p:cNvPr id="11266" name="Picture 2" descr="Download Weather Scenarios Collage Wallpaper | Wallpapers.com">
            <a:extLst>
              <a:ext uri="{FF2B5EF4-FFF2-40B4-BE49-F238E27FC236}">
                <a16:creationId xmlns:a16="http://schemas.microsoft.com/office/drawing/2014/main" id="{F2998AEE-5132-8975-5502-44198307A6A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548" r="44440"/>
          <a:stretch/>
        </p:blipFill>
        <p:spPr bwMode="auto">
          <a:xfrm>
            <a:off x="2" y="1587"/>
            <a:ext cx="6095999" cy="6856413"/>
          </a:xfrm>
          <a:custGeom>
            <a:avLst/>
            <a:gdLst/>
            <a:ahLst/>
            <a:cxnLst/>
            <a:rect l="l" t="t" r="r" b="b"/>
            <a:pathLst>
              <a:path w="6649908" h="6856413">
                <a:moveTo>
                  <a:pt x="0" y="0"/>
                </a:moveTo>
                <a:lnTo>
                  <a:pt x="6559859" y="0"/>
                </a:lnTo>
                <a:lnTo>
                  <a:pt x="6572145" y="79394"/>
                </a:lnTo>
                <a:cubicBezTo>
                  <a:pt x="6857782" y="2230562"/>
                  <a:pt x="6243159" y="4473353"/>
                  <a:pt x="6528796" y="6624522"/>
                </a:cubicBezTo>
                <a:lnTo>
                  <a:pt x="6564680" y="6856413"/>
                </a:lnTo>
                <a:lnTo>
                  <a:pt x="0" y="685641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9546669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graph of different colored bars&#10;&#10;Description automatically generated">
            <a:extLst>
              <a:ext uri="{FF2B5EF4-FFF2-40B4-BE49-F238E27FC236}">
                <a16:creationId xmlns:a16="http://schemas.microsoft.com/office/drawing/2014/main" id="{B610FE48-786B-ACA7-C94D-691B671290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661359"/>
            <a:ext cx="6712085" cy="4195053"/>
          </a:xfrm>
          <a:prstGeom prst="rect">
            <a:avLst/>
          </a:prstGeom>
        </p:spPr>
      </p:pic>
      <p:sp>
        <p:nvSpPr>
          <p:cNvPr id="2" name="Title 1">
            <a:extLst>
              <a:ext uri="{FF2B5EF4-FFF2-40B4-BE49-F238E27FC236}">
                <a16:creationId xmlns:a16="http://schemas.microsoft.com/office/drawing/2014/main" id="{BE17DDDD-C163-759C-D88D-4E5E7EF94B9F}"/>
              </a:ext>
            </a:extLst>
          </p:cNvPr>
          <p:cNvSpPr>
            <a:spLocks noGrp="1"/>
          </p:cNvSpPr>
          <p:nvPr>
            <p:ph type="title"/>
          </p:nvPr>
        </p:nvSpPr>
        <p:spPr>
          <a:xfrm>
            <a:off x="481011" y="327026"/>
            <a:ext cx="5324477" cy="626286"/>
          </a:xfrm>
        </p:spPr>
        <p:txBody>
          <a:bodyPr anchor="b">
            <a:normAutofit fontScale="90000"/>
          </a:bodyPr>
          <a:lstStyle/>
          <a:p>
            <a:r>
              <a:rPr lang="en-US" sz="3600" dirty="0"/>
              <a:t>Results</a:t>
            </a:r>
            <a:endParaRPr lang="en-AU" sz="3600" dirty="0"/>
          </a:p>
        </p:txBody>
      </p:sp>
      <p:sp>
        <p:nvSpPr>
          <p:cNvPr id="3" name="Content Placeholder 2">
            <a:extLst>
              <a:ext uri="{FF2B5EF4-FFF2-40B4-BE49-F238E27FC236}">
                <a16:creationId xmlns:a16="http://schemas.microsoft.com/office/drawing/2014/main" id="{F479B947-2C28-91F1-B292-F92B82CA428B}"/>
              </a:ext>
            </a:extLst>
          </p:cNvPr>
          <p:cNvSpPr>
            <a:spLocks noGrp="1"/>
          </p:cNvSpPr>
          <p:nvPr>
            <p:ph idx="1"/>
          </p:nvPr>
        </p:nvSpPr>
        <p:spPr>
          <a:xfrm>
            <a:off x="364280" y="1031133"/>
            <a:ext cx="5324475" cy="1731522"/>
          </a:xfrm>
        </p:spPr>
        <p:txBody>
          <a:bodyPr anchor="t">
            <a:normAutofit fontScale="92500" lnSpcReduction="20000"/>
          </a:bodyPr>
          <a:lstStyle/>
          <a:p>
            <a:pPr marL="0" indent="0">
              <a:buNone/>
            </a:pPr>
            <a:r>
              <a:rPr lang="en-US" sz="1800" b="1" dirty="0"/>
              <a:t>What is the relation between the season and the usage of Uber?</a:t>
            </a:r>
          </a:p>
          <a:p>
            <a:pPr marL="0" indent="0">
              <a:buNone/>
            </a:pPr>
            <a:r>
              <a:rPr lang="en-US" sz="1800" b="0" i="0" dirty="0">
                <a:effectLst/>
                <a:latin typeface="-apple-system"/>
              </a:rPr>
              <a:t>As shown in the graph, the number of trips per season is consistent through the years. Spring and Autumn are the seasons of the year with higher usage of Uber in most of the years while Winter </a:t>
            </a:r>
            <a:r>
              <a:rPr lang="en-US" sz="1800" dirty="0">
                <a:latin typeface="-apple-system"/>
              </a:rPr>
              <a:t>and Summer are </a:t>
            </a:r>
            <a:r>
              <a:rPr lang="en-US" sz="1800" b="0" i="0" dirty="0">
                <a:effectLst/>
                <a:latin typeface="-apple-system"/>
              </a:rPr>
              <a:t>the season with fewer trips.</a:t>
            </a:r>
            <a:endParaRPr kumimoji="0" lang="en-AU" sz="1800" b="0" i="0" u="none" strike="noStrike" kern="1200" cap="none" spc="0" normalizeH="0" baseline="0" noProof="0" dirty="0">
              <a:ln>
                <a:noFill/>
              </a:ln>
              <a:effectLst/>
              <a:uLnTx/>
              <a:uFillTx/>
              <a:latin typeface="Calibri" panose="020F0502020204030204"/>
              <a:ea typeface="+mn-ea"/>
              <a:cs typeface="+mn-cs"/>
            </a:endParaRPr>
          </a:p>
          <a:p>
            <a:pPr marL="0" indent="0">
              <a:buNone/>
            </a:pPr>
            <a:endParaRPr lang="en-AU" sz="1800" dirty="0"/>
          </a:p>
        </p:txBody>
      </p:sp>
      <p:pic>
        <p:nvPicPr>
          <p:cNvPr id="12290" name="Picture 2" descr="Seasons Wallpapers on WallpaperDog">
            <a:extLst>
              <a:ext uri="{FF2B5EF4-FFF2-40B4-BE49-F238E27FC236}">
                <a16:creationId xmlns:a16="http://schemas.microsoft.com/office/drawing/2014/main" id="{2B77DFD8-1B6F-0077-22D5-453698DD0CE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6643" r="16607" b="1"/>
          <a:stretch/>
        </p:blipFill>
        <p:spPr bwMode="auto">
          <a:xfrm>
            <a:off x="5966355" y="1"/>
            <a:ext cx="6225645" cy="6856412"/>
          </a:xfrm>
          <a:custGeom>
            <a:avLst/>
            <a:gdLst/>
            <a:ahLst/>
            <a:cxnLst/>
            <a:rect l="l" t="t" r="r" b="b"/>
            <a:pathLst>
              <a:path w="5620032" h="6856412">
                <a:moveTo>
                  <a:pt x="13187" y="0"/>
                </a:moveTo>
                <a:lnTo>
                  <a:pt x="5620032" y="0"/>
                </a:lnTo>
                <a:lnTo>
                  <a:pt x="5620032" y="6856412"/>
                </a:lnTo>
                <a:lnTo>
                  <a:pt x="0" y="6856412"/>
                </a:lnTo>
                <a:lnTo>
                  <a:pt x="64318" y="6298274"/>
                </a:lnTo>
                <a:cubicBezTo>
                  <a:pt x="203221" y="4970220"/>
                  <a:pt x="240510" y="3632077"/>
                  <a:pt x="97152" y="2276000"/>
                </a:cubicBezTo>
                <a:cubicBezTo>
                  <a:pt x="35713" y="1694824"/>
                  <a:pt x="7455" y="1116942"/>
                  <a:pt x="6154" y="541737"/>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51751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0" descr="A close-up of a logo&#10;&#10;Description automatically generated">
            <a:extLst>
              <a:ext uri="{FF2B5EF4-FFF2-40B4-BE49-F238E27FC236}">
                <a16:creationId xmlns:a16="http://schemas.microsoft.com/office/drawing/2014/main" id="{7BAA23FE-15A1-2B3F-0B27-851FFF602850}"/>
              </a:ext>
            </a:extLst>
          </p:cNvPr>
          <p:cNvPicPr>
            <a:picLocks noChangeAspect="1"/>
          </p:cNvPicPr>
          <p:nvPr/>
        </p:nvPicPr>
        <p:blipFill rotWithShape="1">
          <a:blip r:embed="rId3">
            <a:extLst>
              <a:ext uri="{28A0092B-C50C-407E-A947-70E740481C1C}">
                <a14:useLocalDpi xmlns:a14="http://schemas.microsoft.com/office/drawing/2010/main" val="0"/>
              </a:ext>
            </a:extLst>
          </a:blip>
          <a:srcRect t="7922" r="-1" b="-1"/>
          <a:stretch/>
        </p:blipFill>
        <p:spPr>
          <a:xfrm>
            <a:off x="5280858" y="658900"/>
            <a:ext cx="4649002" cy="2140356"/>
          </a:xfrm>
          <a:custGeom>
            <a:avLst/>
            <a:gdLst/>
            <a:ahLst/>
            <a:cxnLst/>
            <a:rect l="l" t="t" r="r" b="b"/>
            <a:pathLst>
              <a:path w="7308975" h="3364992">
                <a:moveTo>
                  <a:pt x="0" y="0"/>
                </a:moveTo>
                <a:lnTo>
                  <a:pt x="7308975" y="0"/>
                </a:lnTo>
                <a:lnTo>
                  <a:pt x="7308975" y="3364992"/>
                </a:lnTo>
                <a:lnTo>
                  <a:pt x="1210305" y="3364992"/>
                </a:lnTo>
                <a:lnTo>
                  <a:pt x="1192705" y="2943200"/>
                </a:lnTo>
                <a:cubicBezTo>
                  <a:pt x="1098874" y="1825108"/>
                  <a:pt x="684692" y="821621"/>
                  <a:pt x="62981" y="69271"/>
                </a:cubicBezTo>
                <a:close/>
              </a:path>
            </a:pathLst>
          </a:custGeom>
        </p:spPr>
      </p:pic>
      <p:pic>
        <p:nvPicPr>
          <p:cNvPr id="17" name="Picture 16" descr="A map of a city&#10;&#10;Description automatically generated">
            <a:extLst>
              <a:ext uri="{FF2B5EF4-FFF2-40B4-BE49-F238E27FC236}">
                <a16:creationId xmlns:a16="http://schemas.microsoft.com/office/drawing/2014/main" id="{BE57BA88-2582-2782-09A7-F531DAD4413A}"/>
              </a:ext>
            </a:extLst>
          </p:cNvPr>
          <p:cNvPicPr>
            <a:picLocks noChangeAspect="1"/>
          </p:cNvPicPr>
          <p:nvPr/>
        </p:nvPicPr>
        <p:blipFill rotWithShape="1">
          <a:blip r:embed="rId4">
            <a:extLst>
              <a:ext uri="{28A0092B-C50C-407E-A947-70E740481C1C}">
                <a14:useLocalDpi xmlns:a14="http://schemas.microsoft.com/office/drawing/2010/main" val="0"/>
              </a:ext>
            </a:extLst>
          </a:blip>
          <a:srcRect r="11488" b="-1"/>
          <a:stretch/>
        </p:blipFill>
        <p:spPr>
          <a:xfrm>
            <a:off x="4883025" y="3493008"/>
            <a:ext cx="7308975" cy="3364992"/>
          </a:xfrm>
          <a:custGeom>
            <a:avLst/>
            <a:gdLst/>
            <a:ahLst/>
            <a:cxnLst/>
            <a:rect l="l" t="t" r="r" b="b"/>
            <a:pathLst>
              <a:path w="7308975" h="3364992">
                <a:moveTo>
                  <a:pt x="1210305" y="0"/>
                </a:moveTo>
                <a:lnTo>
                  <a:pt x="7308975" y="0"/>
                </a:lnTo>
                <a:lnTo>
                  <a:pt x="7308975" y="3364992"/>
                </a:lnTo>
                <a:lnTo>
                  <a:pt x="0" y="3364992"/>
                </a:lnTo>
                <a:lnTo>
                  <a:pt x="62981" y="3295722"/>
                </a:lnTo>
                <a:cubicBezTo>
                  <a:pt x="684692" y="2543371"/>
                  <a:pt x="1098874" y="1539884"/>
                  <a:pt x="1192705" y="421793"/>
                </a:cubicBezTo>
                <a:close/>
              </a:path>
            </a:pathLst>
          </a:custGeom>
        </p:spPr>
      </p:pic>
      <p:sp>
        <p:nvSpPr>
          <p:cNvPr id="2" name="Title 1">
            <a:extLst>
              <a:ext uri="{FF2B5EF4-FFF2-40B4-BE49-F238E27FC236}">
                <a16:creationId xmlns:a16="http://schemas.microsoft.com/office/drawing/2014/main" id="{BA393E30-DB31-9B75-7636-3FF8419BE0B8}"/>
              </a:ext>
            </a:extLst>
          </p:cNvPr>
          <p:cNvSpPr>
            <a:spLocks noGrp="1"/>
          </p:cNvSpPr>
          <p:nvPr>
            <p:ph type="title"/>
          </p:nvPr>
        </p:nvSpPr>
        <p:spPr>
          <a:xfrm>
            <a:off x="448056" y="859536"/>
            <a:ext cx="4832802" cy="1243584"/>
          </a:xfrm>
        </p:spPr>
        <p:txBody>
          <a:bodyPr vert="horz" lIns="91440" tIns="45720" rIns="91440" bIns="45720" rtlCol="0" anchor="ctr">
            <a:normAutofit/>
          </a:bodyPr>
          <a:lstStyle/>
          <a:p>
            <a:r>
              <a:rPr lang="en-US" sz="3400" kern="1200">
                <a:solidFill>
                  <a:schemeClr val="tx1"/>
                </a:solidFill>
                <a:latin typeface="+mj-lt"/>
                <a:ea typeface="+mj-ea"/>
                <a:cs typeface="+mj-cs"/>
              </a:rPr>
              <a:t>Results</a:t>
            </a:r>
          </a:p>
        </p:txBody>
      </p:sp>
      <p:sp>
        <p:nvSpPr>
          <p:cNvPr id="3" name="Text Placeholder 2">
            <a:extLst>
              <a:ext uri="{FF2B5EF4-FFF2-40B4-BE49-F238E27FC236}">
                <a16:creationId xmlns:a16="http://schemas.microsoft.com/office/drawing/2014/main" id="{CBB64FB6-EF34-7643-033B-AD3FC5823F51}"/>
              </a:ext>
            </a:extLst>
          </p:cNvPr>
          <p:cNvSpPr>
            <a:spLocks noGrp="1"/>
          </p:cNvSpPr>
          <p:nvPr>
            <p:ph type="body" idx="4294967295"/>
          </p:nvPr>
        </p:nvSpPr>
        <p:spPr>
          <a:xfrm>
            <a:off x="448056" y="2512611"/>
            <a:ext cx="4832803" cy="3664351"/>
          </a:xfrm>
        </p:spPr>
        <p:txBody>
          <a:bodyPr vert="horz" lIns="91440" tIns="45720" rIns="91440" bIns="45720" rtlCol="0">
            <a:normAutofit/>
          </a:bodyPr>
          <a:lstStyle/>
          <a:p>
            <a:pPr marL="0" indent="0">
              <a:spcBef>
                <a:spcPts val="540"/>
              </a:spcBef>
              <a:buNone/>
            </a:pPr>
            <a:r>
              <a:rPr lang="en-US" sz="2000" b="1" dirty="0"/>
              <a:t>Is the usage of Uber mainly urban or rural?</a:t>
            </a:r>
          </a:p>
          <a:p>
            <a:pPr marL="0">
              <a:spcBef>
                <a:spcPts val="540"/>
              </a:spcBef>
            </a:pPr>
            <a:endParaRPr lang="en-US" sz="2000" b="1" dirty="0"/>
          </a:p>
          <a:p>
            <a:pPr marL="0" indent="0">
              <a:spcBef>
                <a:spcPts val="540"/>
              </a:spcBef>
              <a:buNone/>
            </a:pPr>
            <a:r>
              <a:rPr lang="en-US" sz="2000" dirty="0"/>
              <a:t>As shown, we plotted the distribution of Uber trips per administrative category of New York City. 77% of the Uber trips for 2015 are from Manhattan area.</a:t>
            </a:r>
          </a:p>
          <a:p>
            <a:endParaRPr lang="en-US" sz="2000" dirty="0"/>
          </a:p>
          <a:p>
            <a:pPr marL="0">
              <a:spcBef>
                <a:spcPts val="540"/>
              </a:spcBef>
            </a:pPr>
            <a:endParaRPr lang="en-US" sz="2000" dirty="0"/>
          </a:p>
          <a:p>
            <a:endParaRPr lang="en-US" sz="2000" b="1" dirty="0"/>
          </a:p>
        </p:txBody>
      </p:sp>
    </p:spTree>
    <p:extLst>
      <p:ext uri="{BB962C8B-B14F-4D97-AF65-F5344CB8AC3E}">
        <p14:creationId xmlns:p14="http://schemas.microsoft.com/office/powerpoint/2010/main" val="17283088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7DDDD-C163-759C-D88D-4E5E7EF94B9F}"/>
              </a:ext>
            </a:extLst>
          </p:cNvPr>
          <p:cNvSpPr>
            <a:spLocks noGrp="1"/>
          </p:cNvSpPr>
          <p:nvPr>
            <p:ph type="title"/>
          </p:nvPr>
        </p:nvSpPr>
        <p:spPr>
          <a:xfrm>
            <a:off x="6151294" y="486184"/>
            <a:ext cx="5397237" cy="1325563"/>
          </a:xfrm>
        </p:spPr>
        <p:txBody>
          <a:bodyPr>
            <a:normAutofit/>
          </a:bodyPr>
          <a:lstStyle/>
          <a:p>
            <a:r>
              <a:rPr lang="en-US"/>
              <a:t>Results</a:t>
            </a:r>
            <a:endParaRPr lang="en-AU"/>
          </a:p>
        </p:txBody>
      </p:sp>
      <p:pic>
        <p:nvPicPr>
          <p:cNvPr id="7" name="Picture 6" descr="A graph with blue and orange lines&#10;&#10;Description automatically generated">
            <a:extLst>
              <a:ext uri="{FF2B5EF4-FFF2-40B4-BE49-F238E27FC236}">
                <a16:creationId xmlns:a16="http://schemas.microsoft.com/office/drawing/2014/main" id="{DD9BA36F-66ED-4BF8-DB69-BEC7791C6C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820" y="806015"/>
            <a:ext cx="5659654" cy="4244741"/>
          </a:xfrm>
          <a:custGeom>
            <a:avLst/>
            <a:gdLst/>
            <a:ahLst/>
            <a:cxnLst/>
            <a:rect l="l" t="t" r="r" b="b"/>
            <a:pathLst>
              <a:path w="4438338" h="2323972">
                <a:moveTo>
                  <a:pt x="69905" y="0"/>
                </a:moveTo>
                <a:lnTo>
                  <a:pt x="4368433" y="0"/>
                </a:lnTo>
                <a:cubicBezTo>
                  <a:pt x="4407040" y="0"/>
                  <a:pt x="4438338" y="31298"/>
                  <a:pt x="4438338" y="69905"/>
                </a:cubicBezTo>
                <a:lnTo>
                  <a:pt x="4438338" y="2254067"/>
                </a:lnTo>
                <a:cubicBezTo>
                  <a:pt x="4438338" y="2292674"/>
                  <a:pt x="4407040" y="2323972"/>
                  <a:pt x="4368433" y="2323972"/>
                </a:cubicBezTo>
                <a:lnTo>
                  <a:pt x="69905" y="2323972"/>
                </a:lnTo>
                <a:cubicBezTo>
                  <a:pt x="31298" y="2323972"/>
                  <a:pt x="0" y="2292674"/>
                  <a:pt x="0" y="2254067"/>
                </a:cubicBezTo>
                <a:lnTo>
                  <a:pt x="0" y="69905"/>
                </a:lnTo>
                <a:cubicBezTo>
                  <a:pt x="0" y="31298"/>
                  <a:pt x="31298" y="0"/>
                  <a:pt x="69905" y="0"/>
                </a:cubicBezTo>
                <a:close/>
              </a:path>
            </a:pathLst>
          </a:custGeom>
        </p:spPr>
      </p:pic>
      <p:sp>
        <p:nvSpPr>
          <p:cNvPr id="3" name="Content Placeholder 2">
            <a:extLst>
              <a:ext uri="{FF2B5EF4-FFF2-40B4-BE49-F238E27FC236}">
                <a16:creationId xmlns:a16="http://schemas.microsoft.com/office/drawing/2014/main" id="{F479B947-2C28-91F1-B292-F92B82CA428B}"/>
              </a:ext>
            </a:extLst>
          </p:cNvPr>
          <p:cNvSpPr>
            <a:spLocks noGrp="1"/>
          </p:cNvSpPr>
          <p:nvPr>
            <p:ph idx="1"/>
          </p:nvPr>
        </p:nvSpPr>
        <p:spPr>
          <a:xfrm>
            <a:off x="6151294" y="1946684"/>
            <a:ext cx="5397237" cy="4351338"/>
          </a:xfrm>
        </p:spPr>
        <p:txBody>
          <a:bodyPr>
            <a:normAutofit/>
          </a:bodyPr>
          <a:lstStyle/>
          <a:p>
            <a:pPr marL="0" indent="0" defTabSz="758952">
              <a:spcBef>
                <a:spcPts val="830"/>
              </a:spcBef>
              <a:buNone/>
            </a:pPr>
            <a:r>
              <a:rPr lang="en-US" b="1" kern="1200" dirty="0">
                <a:latin typeface="+mn-lt"/>
                <a:ea typeface="+mn-ea"/>
                <a:cs typeface="+mn-cs"/>
              </a:rPr>
              <a:t>Does the cost/usage of Uber depend on the pick-up times? (peak hours, weekdays, weekends, etc.)</a:t>
            </a:r>
          </a:p>
          <a:p>
            <a:pPr marL="0" indent="0" defTabSz="758952">
              <a:spcBef>
                <a:spcPts val="830"/>
              </a:spcBef>
              <a:buNone/>
            </a:pPr>
            <a:endParaRPr lang="en-US" b="1" kern="1200" dirty="0">
              <a:latin typeface="+mn-lt"/>
              <a:ea typeface="+mn-ea"/>
              <a:cs typeface="+mn-cs"/>
            </a:endParaRPr>
          </a:p>
          <a:p>
            <a:pPr marL="0" indent="0" defTabSz="758952">
              <a:spcBef>
                <a:spcPts val="830"/>
              </a:spcBef>
              <a:buNone/>
            </a:pPr>
            <a:r>
              <a:rPr lang="en-US" kern="1200" dirty="0">
                <a:latin typeface="-apple-system"/>
                <a:ea typeface="+mn-ea"/>
                <a:cs typeface="+mn-cs"/>
              </a:rPr>
              <a:t>Additionally, the price paid during the weekends is consistently higher for all the years as shown on the graph.</a:t>
            </a:r>
            <a:endParaRPr kumimoji="0" lang="en-AU" b="0" i="0" u="none" strike="noStrike" kern="1200" cap="none" spc="0" normalizeH="0" baseline="0" noProof="0" dirty="0">
              <a:ln>
                <a:noFill/>
              </a:ln>
              <a:effectLst/>
              <a:uLnTx/>
              <a:uFillTx/>
              <a:latin typeface="Calibri" panose="020F0502020204030204"/>
              <a:ea typeface="+mn-ea"/>
              <a:cs typeface="+mn-cs"/>
            </a:endParaRPr>
          </a:p>
          <a:p>
            <a:pPr marL="0" indent="0" defTabSz="758952">
              <a:spcBef>
                <a:spcPts val="830"/>
              </a:spcBef>
              <a:buNone/>
            </a:pPr>
            <a:endParaRPr lang="en-AU" dirty="0"/>
          </a:p>
        </p:txBody>
      </p:sp>
      <p:pic>
        <p:nvPicPr>
          <p:cNvPr id="5" name="Picture 4" descr="A close-up of a logo&#10;&#10;Description automatically generated">
            <a:extLst>
              <a:ext uri="{FF2B5EF4-FFF2-40B4-BE49-F238E27FC236}">
                <a16:creationId xmlns:a16="http://schemas.microsoft.com/office/drawing/2014/main" id="{D09AB2E7-634E-E9B5-1E02-160E033643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26" y="5486400"/>
            <a:ext cx="4555700" cy="1514770"/>
          </a:xfrm>
          <a:custGeom>
            <a:avLst/>
            <a:gdLst/>
            <a:ahLst/>
            <a:cxnLst/>
            <a:rect l="l" t="t" r="r" b="b"/>
            <a:pathLst>
              <a:path w="4555700" h="2733294">
                <a:moveTo>
                  <a:pt x="82217" y="0"/>
                </a:moveTo>
                <a:lnTo>
                  <a:pt x="4473483" y="0"/>
                </a:lnTo>
                <a:cubicBezTo>
                  <a:pt x="4518890" y="0"/>
                  <a:pt x="4555700" y="36810"/>
                  <a:pt x="4555700" y="82217"/>
                </a:cubicBezTo>
                <a:lnTo>
                  <a:pt x="4555700" y="2651077"/>
                </a:lnTo>
                <a:cubicBezTo>
                  <a:pt x="4555700" y="2696484"/>
                  <a:pt x="4518890" y="2733294"/>
                  <a:pt x="4473483" y="2733294"/>
                </a:cubicBezTo>
                <a:lnTo>
                  <a:pt x="82217" y="2733294"/>
                </a:lnTo>
                <a:cubicBezTo>
                  <a:pt x="36810" y="2733294"/>
                  <a:pt x="0" y="2696484"/>
                  <a:pt x="0" y="2651077"/>
                </a:cubicBezTo>
                <a:lnTo>
                  <a:pt x="0" y="82217"/>
                </a:lnTo>
                <a:cubicBezTo>
                  <a:pt x="0" y="36810"/>
                  <a:pt x="36810" y="0"/>
                  <a:pt x="82217" y="0"/>
                </a:cubicBezTo>
                <a:close/>
              </a:path>
            </a:pathLst>
          </a:custGeom>
        </p:spPr>
      </p:pic>
    </p:spTree>
    <p:extLst>
      <p:ext uri="{BB962C8B-B14F-4D97-AF65-F5344CB8AC3E}">
        <p14:creationId xmlns:p14="http://schemas.microsoft.com/office/powerpoint/2010/main" val="399836890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7DDDD-C163-759C-D88D-4E5E7EF94B9F}"/>
              </a:ext>
            </a:extLst>
          </p:cNvPr>
          <p:cNvSpPr>
            <a:spLocks noGrp="1"/>
          </p:cNvSpPr>
          <p:nvPr>
            <p:ph type="title"/>
          </p:nvPr>
        </p:nvSpPr>
        <p:spPr>
          <a:xfrm>
            <a:off x="841248" y="256032"/>
            <a:ext cx="10506456" cy="1014984"/>
          </a:xfrm>
        </p:spPr>
        <p:txBody>
          <a:bodyPr anchor="b">
            <a:normAutofit/>
          </a:bodyPr>
          <a:lstStyle/>
          <a:p>
            <a:r>
              <a:rPr lang="en-US" dirty="0"/>
              <a:t>Results</a:t>
            </a:r>
            <a:endParaRPr lang="en-AU" dirty="0"/>
          </a:p>
        </p:txBody>
      </p:sp>
      <p:sp>
        <p:nvSpPr>
          <p:cNvPr id="3" name="Content Placeholder 2">
            <a:extLst>
              <a:ext uri="{FF2B5EF4-FFF2-40B4-BE49-F238E27FC236}">
                <a16:creationId xmlns:a16="http://schemas.microsoft.com/office/drawing/2014/main" id="{F479B947-2C28-91F1-B292-F92B82CA428B}"/>
              </a:ext>
            </a:extLst>
          </p:cNvPr>
          <p:cNvSpPr>
            <a:spLocks noGrp="1"/>
          </p:cNvSpPr>
          <p:nvPr>
            <p:ph idx="1"/>
          </p:nvPr>
        </p:nvSpPr>
        <p:spPr>
          <a:xfrm>
            <a:off x="1204111" y="1926266"/>
            <a:ext cx="9119288" cy="667733"/>
          </a:xfrm>
        </p:spPr>
        <p:txBody>
          <a:bodyPr>
            <a:normAutofit/>
          </a:bodyPr>
          <a:lstStyle/>
          <a:p>
            <a:pPr marL="0" indent="0" defTabSz="731520">
              <a:spcBef>
                <a:spcPts val="800"/>
              </a:spcBef>
              <a:buNone/>
            </a:pPr>
            <a:r>
              <a:rPr lang="en-US" sz="1700" b="1" kern="1200" dirty="0">
                <a:solidFill>
                  <a:schemeClr val="tx1"/>
                </a:solidFill>
                <a:latin typeface="+mn-lt"/>
                <a:ea typeface="+mn-ea"/>
                <a:cs typeface="+mn-cs"/>
              </a:rPr>
              <a:t>Does the cost/usage of Uber depend on the pick-up times? (peak hours, weekdays, weekends, etc.)</a:t>
            </a:r>
            <a:endParaRPr lang="en-AU" sz="1700" b="1" dirty="0"/>
          </a:p>
        </p:txBody>
      </p:sp>
      <p:pic>
        <p:nvPicPr>
          <p:cNvPr id="7" name="Picture 6" descr="A graph of different colored bars&#10;&#10;Description automatically generated">
            <a:extLst>
              <a:ext uri="{FF2B5EF4-FFF2-40B4-BE49-F238E27FC236}">
                <a16:creationId xmlns:a16="http://schemas.microsoft.com/office/drawing/2014/main" id="{87FB545F-E8DE-C9A3-9922-CE7A3C6C1C7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23997" y="2687206"/>
            <a:ext cx="4705289" cy="3528966"/>
          </a:xfrm>
          <a:prstGeom prst="rect">
            <a:avLst/>
          </a:prstGeom>
        </p:spPr>
      </p:pic>
      <p:pic>
        <p:nvPicPr>
          <p:cNvPr id="5" name="Picture 4" descr="A graph of blue bars&#10;&#10;Description automatically generated">
            <a:extLst>
              <a:ext uri="{FF2B5EF4-FFF2-40B4-BE49-F238E27FC236}">
                <a16:creationId xmlns:a16="http://schemas.microsoft.com/office/drawing/2014/main" id="{3C3EA334-337A-4E22-FBDE-90BF79E243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1248" y="2551970"/>
            <a:ext cx="4885603" cy="3664202"/>
          </a:xfrm>
          <a:prstGeom prst="rect">
            <a:avLst/>
          </a:prstGeom>
        </p:spPr>
      </p:pic>
    </p:spTree>
    <p:extLst>
      <p:ext uri="{BB962C8B-B14F-4D97-AF65-F5344CB8AC3E}">
        <p14:creationId xmlns:p14="http://schemas.microsoft.com/office/powerpoint/2010/main" val="309730113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7DDDD-C163-759C-D88D-4E5E7EF94B9F}"/>
              </a:ext>
            </a:extLst>
          </p:cNvPr>
          <p:cNvSpPr>
            <a:spLocks noGrp="1"/>
          </p:cNvSpPr>
          <p:nvPr>
            <p:ph type="title"/>
          </p:nvPr>
        </p:nvSpPr>
        <p:spPr>
          <a:xfrm>
            <a:off x="841248" y="256032"/>
            <a:ext cx="10506456" cy="1014984"/>
          </a:xfrm>
        </p:spPr>
        <p:txBody>
          <a:bodyPr anchor="b">
            <a:normAutofit/>
          </a:bodyPr>
          <a:lstStyle/>
          <a:p>
            <a:r>
              <a:rPr lang="en-US" dirty="0"/>
              <a:t>Results</a:t>
            </a:r>
            <a:endParaRPr lang="en-AU" dirty="0"/>
          </a:p>
        </p:txBody>
      </p:sp>
      <p:sp>
        <p:nvSpPr>
          <p:cNvPr id="3" name="Content Placeholder 2">
            <a:extLst>
              <a:ext uri="{FF2B5EF4-FFF2-40B4-BE49-F238E27FC236}">
                <a16:creationId xmlns:a16="http://schemas.microsoft.com/office/drawing/2014/main" id="{F479B947-2C28-91F1-B292-F92B82CA428B}"/>
              </a:ext>
            </a:extLst>
          </p:cNvPr>
          <p:cNvSpPr>
            <a:spLocks noGrp="1"/>
          </p:cNvSpPr>
          <p:nvPr>
            <p:ph idx="1"/>
          </p:nvPr>
        </p:nvSpPr>
        <p:spPr>
          <a:xfrm>
            <a:off x="1868601" y="1926266"/>
            <a:ext cx="8454798" cy="667733"/>
          </a:xfrm>
        </p:spPr>
        <p:txBody>
          <a:bodyPr>
            <a:normAutofit/>
          </a:bodyPr>
          <a:lstStyle/>
          <a:p>
            <a:pPr marL="0" indent="0" defTabSz="731520">
              <a:spcBef>
                <a:spcPts val="800"/>
              </a:spcBef>
              <a:buNone/>
            </a:pPr>
            <a:r>
              <a:rPr lang="en-US" sz="1700" b="1" kern="1200" dirty="0">
                <a:solidFill>
                  <a:schemeClr val="tx1"/>
                </a:solidFill>
                <a:latin typeface="+mn-lt"/>
                <a:ea typeface="+mn-ea"/>
                <a:cs typeface="+mn-cs"/>
              </a:rPr>
              <a:t>Does the cost/usage of Uber depend on the pick-up times? (peak hours, weekdays, weekends, etc.)</a:t>
            </a:r>
            <a:endParaRPr lang="en-AU" sz="1700" b="1" dirty="0"/>
          </a:p>
        </p:txBody>
      </p:sp>
      <p:pic>
        <p:nvPicPr>
          <p:cNvPr id="6" name="Picture 5" descr="A graph of a graph with a red line and a blue line&#10;&#10;Description automatically generated">
            <a:extLst>
              <a:ext uri="{FF2B5EF4-FFF2-40B4-BE49-F238E27FC236}">
                <a16:creationId xmlns:a16="http://schemas.microsoft.com/office/drawing/2014/main" id="{85DA881A-22F3-1B0F-BC69-395BC7D341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1749" y="2754824"/>
            <a:ext cx="4705289" cy="3528966"/>
          </a:xfrm>
          <a:prstGeom prst="rect">
            <a:avLst/>
          </a:prstGeom>
        </p:spPr>
      </p:pic>
      <p:pic>
        <p:nvPicPr>
          <p:cNvPr id="5" name="Picture 4" descr="A graph with a red line and a blue line&#10;&#10;Description automatically generated">
            <a:extLst>
              <a:ext uri="{FF2B5EF4-FFF2-40B4-BE49-F238E27FC236}">
                <a16:creationId xmlns:a16="http://schemas.microsoft.com/office/drawing/2014/main" id="{4BD50BA0-C3F4-4547-D788-1C43F55CCE9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74340" y="2754824"/>
            <a:ext cx="4878667" cy="3659000"/>
          </a:xfrm>
          <a:prstGeom prst="rect">
            <a:avLst/>
          </a:prstGeom>
        </p:spPr>
      </p:pic>
    </p:spTree>
    <p:extLst>
      <p:ext uri="{BB962C8B-B14F-4D97-AF65-F5344CB8AC3E}">
        <p14:creationId xmlns:p14="http://schemas.microsoft.com/office/powerpoint/2010/main" val="8037344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descr="HD wallpaper: USA, rush, Times Square, New York City | Wallpaper Flare">
            <a:extLst>
              <a:ext uri="{FF2B5EF4-FFF2-40B4-BE49-F238E27FC236}">
                <a16:creationId xmlns:a16="http://schemas.microsoft.com/office/drawing/2014/main" id="{215A6C4D-6484-61F2-25F5-C21FF2FA9A1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42" r="4894"/>
          <a:stretch/>
        </p:blipFill>
        <p:spPr bwMode="auto">
          <a:xfrm>
            <a:off x="0" y="0"/>
            <a:ext cx="6773556"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BE17DDDD-C163-759C-D88D-4E5E7EF94B9F}"/>
              </a:ext>
            </a:extLst>
          </p:cNvPr>
          <p:cNvSpPr>
            <a:spLocks noGrp="1"/>
          </p:cNvSpPr>
          <p:nvPr>
            <p:ph type="title"/>
          </p:nvPr>
        </p:nvSpPr>
        <p:spPr>
          <a:xfrm>
            <a:off x="7531610" y="365125"/>
            <a:ext cx="3822189" cy="559003"/>
          </a:xfrm>
        </p:spPr>
        <p:txBody>
          <a:bodyPr>
            <a:normAutofit fontScale="90000"/>
          </a:bodyPr>
          <a:lstStyle/>
          <a:p>
            <a:r>
              <a:rPr lang="en-US" sz="4000" dirty="0"/>
              <a:t>Results</a:t>
            </a:r>
            <a:endParaRPr lang="en-AU" sz="4000" dirty="0"/>
          </a:p>
        </p:txBody>
      </p:sp>
      <p:sp>
        <p:nvSpPr>
          <p:cNvPr id="3" name="Content Placeholder 2">
            <a:extLst>
              <a:ext uri="{FF2B5EF4-FFF2-40B4-BE49-F238E27FC236}">
                <a16:creationId xmlns:a16="http://schemas.microsoft.com/office/drawing/2014/main" id="{F479B947-2C28-91F1-B292-F92B82CA428B}"/>
              </a:ext>
            </a:extLst>
          </p:cNvPr>
          <p:cNvSpPr>
            <a:spLocks noGrp="1"/>
          </p:cNvSpPr>
          <p:nvPr>
            <p:ph idx="1"/>
          </p:nvPr>
        </p:nvSpPr>
        <p:spPr>
          <a:xfrm>
            <a:off x="6724987" y="924128"/>
            <a:ext cx="5282118" cy="894944"/>
          </a:xfrm>
        </p:spPr>
        <p:txBody>
          <a:bodyPr>
            <a:normAutofit fontScale="92500" lnSpcReduction="10000"/>
          </a:bodyPr>
          <a:lstStyle/>
          <a:p>
            <a:pPr marL="0" indent="0" defTabSz="786384">
              <a:spcBef>
                <a:spcPts val="860"/>
              </a:spcBef>
              <a:buNone/>
            </a:pPr>
            <a:r>
              <a:rPr lang="en-US" sz="2000" b="1" kern="1200" dirty="0">
                <a:solidFill>
                  <a:schemeClr val="tx1"/>
                </a:solidFill>
                <a:latin typeface="+mn-lt"/>
                <a:ea typeface="+mn-ea"/>
                <a:cs typeface="+mn-cs"/>
              </a:rPr>
              <a:t>Does the cost/usage of Uber depend on the pick-up times? (peak hours, weekdays, weekends, etc.)</a:t>
            </a:r>
            <a:endParaRPr lang="en-AU" sz="2000" b="1" dirty="0">
              <a:solidFill>
                <a:schemeClr val="tx1"/>
              </a:solidFill>
            </a:endParaRPr>
          </a:p>
        </p:txBody>
      </p:sp>
      <p:pic>
        <p:nvPicPr>
          <p:cNvPr id="5" name="Picture 4" descr="A pie chart with numbers and a number of days&#10;&#10;Description automatically generated">
            <a:extLst>
              <a:ext uri="{FF2B5EF4-FFF2-40B4-BE49-F238E27FC236}">
                <a16:creationId xmlns:a16="http://schemas.microsoft.com/office/drawing/2014/main" id="{6F52D524-0F85-CFDB-0EEE-3A17477758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24987" y="3305927"/>
            <a:ext cx="4621339" cy="3466004"/>
          </a:xfrm>
          <a:prstGeom prst="rect">
            <a:avLst/>
          </a:prstGeom>
        </p:spPr>
      </p:pic>
      <p:pic>
        <p:nvPicPr>
          <p:cNvPr id="4" name="Picture 3" descr="A screenshot of a graph&#10;&#10;Description automatically generated">
            <a:extLst>
              <a:ext uri="{FF2B5EF4-FFF2-40B4-BE49-F238E27FC236}">
                <a16:creationId xmlns:a16="http://schemas.microsoft.com/office/drawing/2014/main" id="{10428E01-1600-D204-F359-E0457315212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815581" y="1819072"/>
            <a:ext cx="7731045" cy="2410028"/>
          </a:xfrm>
          <a:prstGeom prst="rect">
            <a:avLst/>
          </a:prstGeom>
        </p:spPr>
      </p:pic>
    </p:spTree>
    <p:extLst>
      <p:ext uri="{BB962C8B-B14F-4D97-AF65-F5344CB8AC3E}">
        <p14:creationId xmlns:p14="http://schemas.microsoft.com/office/powerpoint/2010/main" val="3518042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3441F-0E91-C65D-7D11-74B288CD3FE3}"/>
              </a:ext>
            </a:extLst>
          </p:cNvPr>
          <p:cNvSpPr>
            <a:spLocks noGrp="1"/>
          </p:cNvSpPr>
          <p:nvPr>
            <p:ph type="title"/>
          </p:nvPr>
        </p:nvSpPr>
        <p:spPr>
          <a:xfrm>
            <a:off x="2734056" y="858981"/>
            <a:ext cx="6424440" cy="1320800"/>
          </a:xfrm>
        </p:spPr>
        <p:txBody>
          <a:bodyPr>
            <a:normAutofit/>
          </a:bodyPr>
          <a:lstStyle/>
          <a:p>
            <a:r>
              <a:rPr lang="en-AU" b="1" i="0" dirty="0">
                <a:effectLst/>
                <a:latin typeface="-apple-system"/>
              </a:rPr>
              <a:t>Project overview</a:t>
            </a:r>
            <a:br>
              <a:rPr lang="en-AU" b="1" i="0" dirty="0">
                <a:effectLst/>
                <a:latin typeface="-apple-system"/>
              </a:rPr>
            </a:br>
            <a:endParaRPr lang="en-AU" dirty="0"/>
          </a:p>
        </p:txBody>
      </p:sp>
      <p:pic>
        <p:nvPicPr>
          <p:cNvPr id="5" name="Picture 4" descr="Busy zebra crossing in city">
            <a:extLst>
              <a:ext uri="{FF2B5EF4-FFF2-40B4-BE49-F238E27FC236}">
                <a16:creationId xmlns:a16="http://schemas.microsoft.com/office/drawing/2014/main" id="{C80282F0-B9CC-ABDC-A340-F1FBE38B5EEA}"/>
              </a:ext>
            </a:extLst>
          </p:cNvPr>
          <p:cNvPicPr>
            <a:picLocks noChangeAspect="1"/>
          </p:cNvPicPr>
          <p:nvPr/>
        </p:nvPicPr>
        <p:blipFill rotWithShape="1">
          <a:blip r:embed="rId2"/>
          <a:srcRect l="24527" t="142" r="45658" b="1"/>
          <a:stretch/>
        </p:blipFill>
        <p:spPr>
          <a:xfrm>
            <a:off x="20" y="10"/>
            <a:ext cx="2734036" cy="6867719"/>
          </a:xfrm>
          <a:custGeom>
            <a:avLst/>
            <a:gdLst/>
            <a:ahLst/>
            <a:cxnLst/>
            <a:rect l="l" t="t" r="r" b="b"/>
            <a:pathLst>
              <a:path w="2734056" h="6858000">
                <a:moveTo>
                  <a:pt x="0" y="0"/>
                </a:moveTo>
                <a:lnTo>
                  <a:pt x="1674254" y="0"/>
                </a:lnTo>
                <a:lnTo>
                  <a:pt x="2734056" y="6850199"/>
                </a:lnTo>
                <a:lnTo>
                  <a:pt x="2734056" y="6858000"/>
                </a:lnTo>
                <a:lnTo>
                  <a:pt x="461457" y="6858000"/>
                </a:lnTo>
                <a:lnTo>
                  <a:pt x="0" y="4134118"/>
                </a:lnTo>
                <a:close/>
              </a:path>
            </a:pathLst>
          </a:custGeom>
        </p:spPr>
      </p:pic>
      <p:sp>
        <p:nvSpPr>
          <p:cNvPr id="10" name="Isosceles Triangle 9">
            <a:extLst>
              <a:ext uri="{FF2B5EF4-FFF2-40B4-BE49-F238E27FC236}">
                <a16:creationId xmlns:a16="http://schemas.microsoft.com/office/drawing/2014/main" id="{EB6743CF-E74B-4A3C-A785-599069DB89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1"/>
            <a:ext cx="476655" cy="2844800"/>
          </a:xfrm>
          <a:prstGeom prst="triangle">
            <a:avLst>
              <a:gd name="adj" fmla="val 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 name="Content Placeholder 2">
            <a:extLst>
              <a:ext uri="{FF2B5EF4-FFF2-40B4-BE49-F238E27FC236}">
                <a16:creationId xmlns:a16="http://schemas.microsoft.com/office/drawing/2014/main" id="{8BF1E381-D838-9A67-E4E9-20FD44433D72}"/>
              </a:ext>
            </a:extLst>
          </p:cNvPr>
          <p:cNvSpPr>
            <a:spLocks noGrp="1"/>
          </p:cNvSpPr>
          <p:nvPr>
            <p:ph idx="1"/>
          </p:nvPr>
        </p:nvSpPr>
        <p:spPr>
          <a:xfrm>
            <a:off x="2784783" y="1653512"/>
            <a:ext cx="6784017" cy="3880773"/>
          </a:xfrm>
        </p:spPr>
        <p:txBody>
          <a:bodyPr>
            <a:normAutofit/>
          </a:bodyPr>
          <a:lstStyle/>
          <a:p>
            <a:pPr marL="0" indent="0">
              <a:lnSpc>
                <a:spcPct val="90000"/>
              </a:lnSpc>
              <a:buNone/>
            </a:pPr>
            <a:endParaRPr lang="en-US" sz="1600" b="0" i="0" dirty="0">
              <a:solidFill>
                <a:srgbClr val="374151"/>
              </a:solidFill>
              <a:effectLst/>
              <a:latin typeface="Söhne"/>
            </a:endParaRPr>
          </a:p>
          <a:p>
            <a:pPr marL="0" indent="0">
              <a:lnSpc>
                <a:spcPct val="90000"/>
              </a:lnSpc>
              <a:buNone/>
            </a:pPr>
            <a:r>
              <a:rPr lang="en-US" sz="1600" b="1" i="0" dirty="0">
                <a:solidFill>
                  <a:srgbClr val="0070C0"/>
                </a:solidFill>
                <a:effectLst/>
                <a:latin typeface="Söhne"/>
              </a:rPr>
              <a:t>Exploring the Impact of Weather on Uber Usage</a:t>
            </a:r>
            <a:endParaRPr lang="en-US" sz="1600" dirty="0">
              <a:solidFill>
                <a:srgbClr val="0070C0"/>
              </a:solidFill>
              <a:latin typeface="Söhne"/>
            </a:endParaRPr>
          </a:p>
          <a:p>
            <a:pPr marL="0" indent="0">
              <a:lnSpc>
                <a:spcPct val="90000"/>
              </a:lnSpc>
              <a:buNone/>
            </a:pPr>
            <a:r>
              <a:rPr lang="en-US" sz="1600" b="0" i="0" dirty="0">
                <a:solidFill>
                  <a:srgbClr val="374151"/>
                </a:solidFill>
                <a:effectLst/>
                <a:latin typeface="Söhne"/>
              </a:rPr>
              <a:t>In our endeavor to comprehend the relationship between weather conditions and Uber usage, we perform analysis using a dataset encompassing Uber trips in New York City spanning from 2009 to mid-2015. Our primary focus lies in unraveling the intricate web of variables that dictate Uber's service usage patterns particularly with respect to seasons, weather conditions and their impact on temporal aspects of usage. To fortify our analysis, we've augmented the original dataset with essential weather-related data such as temperature and wind speed, sourced from the </a:t>
            </a:r>
            <a:r>
              <a:rPr lang="en-US" sz="1600" b="0" i="0" dirty="0" err="1">
                <a:solidFill>
                  <a:srgbClr val="374151"/>
                </a:solidFill>
                <a:effectLst/>
                <a:latin typeface="Söhne"/>
              </a:rPr>
              <a:t>OpenWeatherAPI</a:t>
            </a:r>
            <a:r>
              <a:rPr lang="en-US" sz="1600" b="0" i="0" dirty="0">
                <a:solidFill>
                  <a:srgbClr val="374151"/>
                </a:solidFill>
                <a:effectLst/>
                <a:latin typeface="Söhne"/>
              </a:rPr>
              <a:t>. Through data exploration of correlation, regression analyses and visualization techniques, we aim to answer critical questions. Are uncomfortable weather conditions correlated with heightened Uber usage? Do summer and winter months witness increased ride frequency? How does daily temperature influence ride demand?</a:t>
            </a:r>
            <a:endParaRPr lang="en-AU" sz="1500" dirty="0"/>
          </a:p>
        </p:txBody>
      </p:sp>
    </p:spTree>
    <p:extLst>
      <p:ext uri="{BB962C8B-B14F-4D97-AF65-F5344CB8AC3E}">
        <p14:creationId xmlns:p14="http://schemas.microsoft.com/office/powerpoint/2010/main" val="160129669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 name="Picture 35" descr="Close-up of a stopwatch">
            <a:extLst>
              <a:ext uri="{FF2B5EF4-FFF2-40B4-BE49-F238E27FC236}">
                <a16:creationId xmlns:a16="http://schemas.microsoft.com/office/drawing/2014/main" id="{0BB0CEAD-117D-C6E8-E2B6-4DC55EAA8AC4}"/>
              </a:ext>
            </a:extLst>
          </p:cNvPr>
          <p:cNvPicPr>
            <a:picLocks noChangeAspect="1"/>
          </p:cNvPicPr>
          <p:nvPr/>
        </p:nvPicPr>
        <p:blipFill rotWithShape="1">
          <a:blip r:embed="rId2"/>
          <a:srcRect t="410" b="15320"/>
          <a:stretch/>
        </p:blipFill>
        <p:spPr>
          <a:xfrm>
            <a:off x="20" y="-22"/>
            <a:ext cx="12191977" cy="6858022"/>
          </a:xfrm>
          <a:prstGeom prst="rect">
            <a:avLst/>
          </a:prstGeom>
        </p:spPr>
      </p:pic>
      <p:sp>
        <p:nvSpPr>
          <p:cNvPr id="2" name="Title 1">
            <a:extLst>
              <a:ext uri="{FF2B5EF4-FFF2-40B4-BE49-F238E27FC236}">
                <a16:creationId xmlns:a16="http://schemas.microsoft.com/office/drawing/2014/main" id="{8D39F530-DD40-1C0D-047E-CA84F8D1DF1C}"/>
              </a:ext>
            </a:extLst>
          </p:cNvPr>
          <p:cNvSpPr>
            <a:spLocks noGrp="1"/>
          </p:cNvSpPr>
          <p:nvPr>
            <p:ph type="title"/>
          </p:nvPr>
        </p:nvSpPr>
        <p:spPr>
          <a:xfrm>
            <a:off x="643466" y="643467"/>
            <a:ext cx="5452529" cy="3569242"/>
          </a:xfrm>
        </p:spPr>
        <p:txBody>
          <a:bodyPr vert="horz" lIns="91440" tIns="45720" rIns="91440" bIns="45720" rtlCol="0" anchor="t">
            <a:normAutofit/>
          </a:bodyPr>
          <a:lstStyle/>
          <a:p>
            <a:r>
              <a:rPr lang="en-US" sz="5200" b="1" i="0">
                <a:solidFill>
                  <a:srgbClr val="FFFFFF"/>
                </a:solidFill>
                <a:effectLst/>
              </a:rPr>
              <a:t>Thanks!</a:t>
            </a:r>
            <a:br>
              <a:rPr lang="en-US" sz="5200" b="1" i="0">
                <a:solidFill>
                  <a:srgbClr val="FFFFFF"/>
                </a:solidFill>
                <a:effectLst/>
              </a:rPr>
            </a:br>
            <a:endParaRPr lang="en-US" sz="5200">
              <a:solidFill>
                <a:srgbClr val="FFFFFF"/>
              </a:solidFill>
            </a:endParaRPr>
          </a:p>
        </p:txBody>
      </p:sp>
    </p:spTree>
    <p:extLst>
      <p:ext uri="{BB962C8B-B14F-4D97-AF65-F5344CB8AC3E}">
        <p14:creationId xmlns:p14="http://schemas.microsoft.com/office/powerpoint/2010/main" val="1101202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E7959-49EC-EE98-FE2C-F588F5A826A6}"/>
              </a:ext>
            </a:extLst>
          </p:cNvPr>
          <p:cNvSpPr>
            <a:spLocks noGrp="1"/>
          </p:cNvSpPr>
          <p:nvPr>
            <p:ph type="title"/>
          </p:nvPr>
        </p:nvSpPr>
        <p:spPr>
          <a:xfrm>
            <a:off x="841248" y="256032"/>
            <a:ext cx="10506456" cy="1014984"/>
          </a:xfrm>
        </p:spPr>
        <p:txBody>
          <a:bodyPr anchor="b">
            <a:normAutofit/>
          </a:bodyPr>
          <a:lstStyle/>
          <a:p>
            <a:r>
              <a:rPr lang="en-US" dirty="0"/>
              <a:t>Project Commencement</a:t>
            </a:r>
            <a:endParaRPr lang="en-AU" dirty="0"/>
          </a:p>
        </p:txBody>
      </p:sp>
      <p:sp>
        <p:nvSpPr>
          <p:cNvPr id="10" name="Content Placeholder 2">
            <a:extLst>
              <a:ext uri="{FF2B5EF4-FFF2-40B4-BE49-F238E27FC236}">
                <a16:creationId xmlns:a16="http://schemas.microsoft.com/office/drawing/2014/main" id="{7D9E0515-60E5-D054-CEF7-7B37C314FFEB}"/>
              </a:ext>
            </a:extLst>
          </p:cNvPr>
          <p:cNvSpPr>
            <a:spLocks noGrp="1"/>
          </p:cNvSpPr>
          <p:nvPr>
            <p:ph idx="1"/>
          </p:nvPr>
        </p:nvSpPr>
        <p:spPr>
          <a:xfrm>
            <a:off x="1596063" y="3071553"/>
            <a:ext cx="7281930" cy="2938550"/>
          </a:xfrm>
        </p:spPr>
        <p:txBody>
          <a:bodyPr>
            <a:normAutofit fontScale="40000" lnSpcReduction="20000"/>
          </a:bodyPr>
          <a:lstStyle/>
          <a:p>
            <a:pPr marL="0" indent="0">
              <a:lnSpc>
                <a:spcPct val="90000"/>
              </a:lnSpc>
              <a:buNone/>
            </a:pPr>
            <a:endParaRPr lang="en-US" sz="1600" b="0" i="0" dirty="0">
              <a:solidFill>
                <a:srgbClr val="374151"/>
              </a:solidFill>
              <a:effectLst/>
              <a:latin typeface="Söhne"/>
            </a:endParaRPr>
          </a:p>
          <a:p>
            <a:pPr marL="0" indent="0">
              <a:lnSpc>
                <a:spcPct val="90000"/>
              </a:lnSpc>
              <a:buNone/>
            </a:pPr>
            <a:r>
              <a:rPr lang="en-US" sz="2800" b="1" i="0" dirty="0">
                <a:effectLst/>
                <a:latin typeface="Söhne"/>
              </a:rPr>
              <a:t>Uber_Weather Project_Responsibilities:</a:t>
            </a:r>
            <a:endParaRPr lang="en-US" sz="2800" dirty="0">
              <a:solidFill>
                <a:srgbClr val="374151"/>
              </a:solidFill>
              <a:latin typeface="Söhne"/>
            </a:endParaRPr>
          </a:p>
          <a:p>
            <a:pPr marL="0" indent="0" algn="l">
              <a:buNone/>
            </a:pPr>
            <a:r>
              <a:rPr lang="en-US" sz="2800" b="1" i="0" dirty="0">
                <a:solidFill>
                  <a:srgbClr val="374151"/>
                </a:solidFill>
                <a:effectLst/>
                <a:latin typeface="Söhne"/>
              </a:rPr>
              <a:t>Lee Armstrong</a:t>
            </a:r>
            <a:r>
              <a:rPr lang="en-US" sz="2800" b="0" i="0" dirty="0">
                <a:solidFill>
                  <a:srgbClr val="374151"/>
                </a:solidFill>
                <a:effectLst/>
                <a:latin typeface="Söhne"/>
              </a:rPr>
              <a:t>:</a:t>
            </a:r>
          </a:p>
          <a:p>
            <a:pPr marL="0" indent="0" algn="l">
              <a:buNone/>
            </a:pPr>
            <a:r>
              <a:rPr lang="en-US" sz="2800" b="0" i="0" dirty="0">
                <a:solidFill>
                  <a:srgbClr val="374151"/>
                </a:solidFill>
                <a:effectLst/>
                <a:latin typeface="Söhne"/>
              </a:rPr>
              <a:t>Tasked with sourcing weather data from external sources.</a:t>
            </a:r>
          </a:p>
          <a:p>
            <a:pPr marL="0" indent="0" algn="l">
              <a:buNone/>
            </a:pPr>
            <a:r>
              <a:rPr lang="en-US" sz="2800" dirty="0">
                <a:solidFill>
                  <a:srgbClr val="374151"/>
                </a:solidFill>
                <a:latin typeface="Söhne"/>
              </a:rPr>
              <a:t>D</a:t>
            </a:r>
            <a:r>
              <a:rPr lang="en-US" sz="2800" b="0" i="0" dirty="0">
                <a:solidFill>
                  <a:srgbClr val="374151"/>
                </a:solidFill>
                <a:effectLst/>
                <a:latin typeface="Söhne"/>
              </a:rPr>
              <a:t>ata analysis on the acquired weather dataset. </a:t>
            </a:r>
          </a:p>
          <a:p>
            <a:pPr marL="0" indent="0" algn="l">
              <a:buNone/>
            </a:pPr>
            <a:r>
              <a:rPr lang="en-US" sz="2800" b="0" i="0" dirty="0">
                <a:solidFill>
                  <a:srgbClr val="374151"/>
                </a:solidFill>
                <a:effectLst/>
                <a:latin typeface="Söhne"/>
              </a:rPr>
              <a:t>Comparison of weather against uber ride occurrence.</a:t>
            </a:r>
          </a:p>
          <a:p>
            <a:pPr marL="0" indent="0" algn="l">
              <a:buNone/>
            </a:pPr>
            <a:r>
              <a:rPr lang="en-US" sz="2800" b="1" i="0" dirty="0">
                <a:solidFill>
                  <a:srgbClr val="374151"/>
                </a:solidFill>
                <a:effectLst/>
                <a:latin typeface="Söhne"/>
              </a:rPr>
              <a:t>Julian </a:t>
            </a:r>
            <a:r>
              <a:rPr lang="en-US" sz="2800" b="1" i="0" dirty="0" err="1">
                <a:solidFill>
                  <a:srgbClr val="374151"/>
                </a:solidFill>
                <a:effectLst/>
                <a:latin typeface="Söhne"/>
              </a:rPr>
              <a:t>Ravelo</a:t>
            </a:r>
            <a:r>
              <a:rPr lang="en-US" sz="2800" b="0" i="0" dirty="0">
                <a:solidFill>
                  <a:srgbClr val="374151"/>
                </a:solidFill>
                <a:effectLst/>
                <a:latin typeface="Söhne"/>
              </a:rPr>
              <a:t>:</a:t>
            </a:r>
          </a:p>
          <a:p>
            <a:pPr marL="0" indent="0" algn="l">
              <a:buNone/>
            </a:pPr>
            <a:r>
              <a:rPr lang="en-US" sz="2800" b="0" i="0" dirty="0">
                <a:solidFill>
                  <a:srgbClr val="374151"/>
                </a:solidFill>
                <a:effectLst/>
                <a:latin typeface="Söhne"/>
              </a:rPr>
              <a:t>Data preprocessing, with a focus on cleaning and enhancing the dataset.</a:t>
            </a:r>
          </a:p>
          <a:p>
            <a:pPr marL="0" indent="0" algn="l">
              <a:buNone/>
            </a:pPr>
            <a:r>
              <a:rPr lang="en-US" sz="2800" b="0" i="0" dirty="0">
                <a:solidFill>
                  <a:srgbClr val="374151"/>
                </a:solidFill>
                <a:effectLst/>
                <a:latin typeface="Söhne"/>
              </a:rPr>
              <a:t>Following data preparation, undertake in-depth data analysis to elucidate patterns and insights related to Uber usage.</a:t>
            </a:r>
          </a:p>
          <a:p>
            <a:pPr marL="0" indent="0" algn="l">
              <a:buNone/>
            </a:pPr>
            <a:r>
              <a:rPr lang="en-US" sz="2800" b="1" i="0" dirty="0">
                <a:solidFill>
                  <a:srgbClr val="374151"/>
                </a:solidFill>
                <a:effectLst/>
                <a:latin typeface="Söhne"/>
              </a:rPr>
              <a:t>Damian </a:t>
            </a:r>
            <a:r>
              <a:rPr lang="en-US" sz="2800" b="1" i="0" dirty="0" err="1">
                <a:solidFill>
                  <a:srgbClr val="374151"/>
                </a:solidFill>
                <a:effectLst/>
                <a:latin typeface="Söhne"/>
              </a:rPr>
              <a:t>Kifuso</a:t>
            </a:r>
            <a:r>
              <a:rPr lang="en-US" sz="2800" b="0" i="0" dirty="0">
                <a:solidFill>
                  <a:srgbClr val="374151"/>
                </a:solidFill>
                <a:effectLst/>
                <a:latin typeface="Söhne"/>
              </a:rPr>
              <a:t>:</a:t>
            </a:r>
          </a:p>
          <a:p>
            <a:pPr marL="0" indent="0" algn="l">
              <a:buNone/>
            </a:pPr>
            <a:r>
              <a:rPr lang="en-US" sz="2800" b="0" i="0" dirty="0">
                <a:solidFill>
                  <a:srgbClr val="374151"/>
                </a:solidFill>
                <a:effectLst/>
                <a:latin typeface="Söhne"/>
              </a:rPr>
              <a:t>Damian's specific roles and tasks within the project are currently under development and will be outlined in the near term.</a:t>
            </a:r>
          </a:p>
        </p:txBody>
      </p:sp>
      <p:sp>
        <p:nvSpPr>
          <p:cNvPr id="11" name="Content Placeholder 2">
            <a:extLst>
              <a:ext uri="{FF2B5EF4-FFF2-40B4-BE49-F238E27FC236}">
                <a16:creationId xmlns:a16="http://schemas.microsoft.com/office/drawing/2014/main" id="{ACEE8A2D-8A13-CB80-5B5D-12D4469F6894}"/>
              </a:ext>
            </a:extLst>
          </p:cNvPr>
          <p:cNvSpPr txBox="1">
            <a:spLocks/>
          </p:cNvSpPr>
          <p:nvPr/>
        </p:nvSpPr>
        <p:spPr>
          <a:xfrm>
            <a:off x="1155487" y="1489225"/>
            <a:ext cx="7996826" cy="172156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0" indent="0">
              <a:lnSpc>
                <a:spcPct val="90000"/>
              </a:lnSpc>
              <a:buFont typeface="Wingdings 3" charset="2"/>
              <a:buNone/>
            </a:pPr>
            <a:r>
              <a:rPr lang="en-US" sz="1600" b="0" i="0" dirty="0">
                <a:solidFill>
                  <a:srgbClr val="374151"/>
                </a:solidFill>
                <a:effectLst/>
                <a:latin typeface="Söhne"/>
              </a:rPr>
              <a:t>The project commenced with the upload of the 'Uber.csv' file and a </a:t>
            </a:r>
            <a:r>
              <a:rPr lang="en-US" sz="1600" b="0" i="0" dirty="0" err="1">
                <a:solidFill>
                  <a:srgbClr val="374151"/>
                </a:solidFill>
                <a:effectLst/>
                <a:latin typeface="Söhne"/>
              </a:rPr>
              <a:t>Jupyter</a:t>
            </a:r>
            <a:r>
              <a:rPr lang="en-US" sz="1600" b="0" i="0" dirty="0">
                <a:solidFill>
                  <a:srgbClr val="374151"/>
                </a:solidFill>
                <a:effectLst/>
                <a:latin typeface="Söhne"/>
              </a:rPr>
              <a:t> Notebook ('.</a:t>
            </a:r>
            <a:r>
              <a:rPr lang="en-US" sz="1600" b="0" i="0" dirty="0" err="1">
                <a:solidFill>
                  <a:srgbClr val="374151"/>
                </a:solidFill>
                <a:effectLst/>
                <a:latin typeface="Söhne"/>
              </a:rPr>
              <a:t>ipynb</a:t>
            </a:r>
            <a:r>
              <a:rPr lang="en-US" sz="1600" b="0" i="0" dirty="0">
                <a:solidFill>
                  <a:srgbClr val="374151"/>
                </a:solidFill>
                <a:effectLst/>
                <a:latin typeface="Söhne"/>
              </a:rPr>
              <a:t>') to a designated GitHub repository. </a:t>
            </a:r>
          </a:p>
          <a:p>
            <a:pPr marL="0" indent="0">
              <a:lnSpc>
                <a:spcPct val="90000"/>
              </a:lnSpc>
              <a:buFont typeface="Wingdings 3" charset="2"/>
              <a:buNone/>
            </a:pPr>
            <a:r>
              <a:rPr lang="en-US" sz="1600" b="0" i="0" dirty="0">
                <a:solidFill>
                  <a:srgbClr val="374151"/>
                </a:solidFill>
                <a:effectLst/>
                <a:latin typeface="Söhne"/>
              </a:rPr>
              <a:t>Successful, collaboration invitations were extended to project collaborators.</a:t>
            </a:r>
          </a:p>
          <a:p>
            <a:pPr marL="0" indent="0">
              <a:lnSpc>
                <a:spcPct val="90000"/>
              </a:lnSpc>
              <a:buFont typeface="Wingdings 3" charset="2"/>
              <a:buNone/>
            </a:pPr>
            <a:r>
              <a:rPr lang="en-US" sz="1600" b="0" i="0" dirty="0">
                <a:solidFill>
                  <a:srgbClr val="374151"/>
                </a:solidFill>
                <a:effectLst/>
                <a:latin typeface="Söhne"/>
              </a:rPr>
              <a:t>Subsequently, repository branches were established to foster parallel workstreams with each team member establishing a dedicated branch successfully within the repository.</a:t>
            </a:r>
            <a:endParaRPr lang="en-AU" sz="1500" dirty="0"/>
          </a:p>
        </p:txBody>
      </p:sp>
    </p:spTree>
    <p:extLst>
      <p:ext uri="{BB962C8B-B14F-4D97-AF65-F5344CB8AC3E}">
        <p14:creationId xmlns:p14="http://schemas.microsoft.com/office/powerpoint/2010/main" val="317715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B4DE830A-B531-4A3B-96F6-0ECE88B0855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8467"/>
            <a:ext cx="12192000" cy="6866467"/>
            <a:chOff x="0" y="-8467"/>
            <a:chExt cx="12192000" cy="6866467"/>
          </a:xfrm>
        </p:grpSpPr>
        <p:cxnSp>
          <p:nvCxnSpPr>
            <p:cNvPr id="10" name="Straight Connector 9">
              <a:extLst>
                <a:ext uri="{FF2B5EF4-FFF2-40B4-BE49-F238E27FC236}">
                  <a16:creationId xmlns:a16="http://schemas.microsoft.com/office/drawing/2014/main" id="{2813DF2C-461A-4A8F-9679-A172790D1F3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54CD3A85-C039-4249-86E4-1EB9318B549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12" name="Rectangle 23">
              <a:extLst>
                <a:ext uri="{FF2B5EF4-FFF2-40B4-BE49-F238E27FC236}">
                  <a16:creationId xmlns:a16="http://schemas.microsoft.com/office/drawing/2014/main" id="{887EA6D2-2883-42C2-993D-094CA6D65D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3" name="Rectangle 25">
              <a:extLst>
                <a:ext uri="{FF2B5EF4-FFF2-40B4-BE49-F238E27FC236}">
                  <a16:creationId xmlns:a16="http://schemas.microsoft.com/office/drawing/2014/main" id="{3B895046-636F-4D1B-ACA4-29AA0CB33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4" name="Isosceles Triangle 13">
              <a:extLst>
                <a:ext uri="{FF2B5EF4-FFF2-40B4-BE49-F238E27FC236}">
                  <a16:creationId xmlns:a16="http://schemas.microsoft.com/office/drawing/2014/main" id="{C6B0CDE3-E054-4EDD-A43B-F96843D8BF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5" name="Rectangle 27">
              <a:extLst>
                <a:ext uri="{FF2B5EF4-FFF2-40B4-BE49-F238E27FC236}">
                  <a16:creationId xmlns:a16="http://schemas.microsoft.com/office/drawing/2014/main" id="{3B66B1A2-F145-4C9B-85CC-4BF30D58CB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6" name="Rectangle 28">
              <a:extLst>
                <a:ext uri="{FF2B5EF4-FFF2-40B4-BE49-F238E27FC236}">
                  <a16:creationId xmlns:a16="http://schemas.microsoft.com/office/drawing/2014/main" id="{5D4FC972-94B3-4035-8D31-E668C132B4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7" name="Rectangle 29">
              <a:extLst>
                <a:ext uri="{FF2B5EF4-FFF2-40B4-BE49-F238E27FC236}">
                  <a16:creationId xmlns:a16="http://schemas.microsoft.com/office/drawing/2014/main" id="{374B9941-AFBE-4A77-A50E-B6EA04A746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8" name="Isosceles Triangle 17">
              <a:extLst>
                <a:ext uri="{FF2B5EF4-FFF2-40B4-BE49-F238E27FC236}">
                  <a16:creationId xmlns:a16="http://schemas.microsoft.com/office/drawing/2014/main" id="{27A982C5-2C38-4CE9-BC18-94697AD65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19" name="Isosceles Triangle 18">
              <a:extLst>
                <a:ext uri="{FF2B5EF4-FFF2-40B4-BE49-F238E27FC236}">
                  <a16:creationId xmlns:a16="http://schemas.microsoft.com/office/drawing/2014/main" id="{0060D8D1-7BB1-498F-AFBB-ADAC130A9E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grpSp>
      <p:sp>
        <p:nvSpPr>
          <p:cNvPr id="2" name="Title 1">
            <a:extLst>
              <a:ext uri="{FF2B5EF4-FFF2-40B4-BE49-F238E27FC236}">
                <a16:creationId xmlns:a16="http://schemas.microsoft.com/office/drawing/2014/main" id="{CD1954AC-A3B6-1DA1-9B01-2778FFFF27C7}"/>
              </a:ext>
            </a:extLst>
          </p:cNvPr>
          <p:cNvSpPr>
            <a:spLocks noGrp="1"/>
          </p:cNvSpPr>
          <p:nvPr>
            <p:ph type="title"/>
          </p:nvPr>
        </p:nvSpPr>
        <p:spPr>
          <a:xfrm>
            <a:off x="2937140" y="5764477"/>
            <a:ext cx="2665638" cy="835828"/>
          </a:xfrm>
        </p:spPr>
        <p:txBody>
          <a:bodyPr vert="horz" lIns="91440" tIns="45720" rIns="91440" bIns="45720" rtlCol="0" anchor="b">
            <a:normAutofit/>
          </a:bodyPr>
          <a:lstStyle/>
          <a:p>
            <a:pPr algn="ctr"/>
            <a:r>
              <a:rPr lang="en-US" sz="4800" kern="1200" dirty="0" err="1">
                <a:solidFill>
                  <a:schemeClr val="accent1"/>
                </a:solidFill>
                <a:latin typeface="+mj-lt"/>
                <a:ea typeface="+mj-ea"/>
                <a:cs typeface="+mj-cs"/>
              </a:rPr>
              <a:t>Uber_df</a:t>
            </a:r>
            <a:endParaRPr lang="en-US" sz="4800" kern="1200" dirty="0">
              <a:solidFill>
                <a:schemeClr val="accent1"/>
              </a:solidFill>
              <a:latin typeface="+mj-lt"/>
              <a:ea typeface="+mj-ea"/>
              <a:cs typeface="+mj-cs"/>
            </a:endParaRPr>
          </a:p>
        </p:txBody>
      </p:sp>
      <p:pic>
        <p:nvPicPr>
          <p:cNvPr id="4" name="Content Placeholder 3" descr="A screenshot of a computer&#10;&#10;Description automatically generated">
            <a:extLst>
              <a:ext uri="{FF2B5EF4-FFF2-40B4-BE49-F238E27FC236}">
                <a16:creationId xmlns:a16="http://schemas.microsoft.com/office/drawing/2014/main" id="{AB2E7E90-5975-F9AA-3516-97B2B8D0472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8191" y="2474621"/>
            <a:ext cx="8989942" cy="2472233"/>
          </a:xfrm>
          <a:prstGeom prst="rect">
            <a:avLst/>
          </a:prstGeom>
        </p:spPr>
      </p:pic>
      <p:sp>
        <p:nvSpPr>
          <p:cNvPr id="5" name="Rectangle: Rounded Corners 4">
            <a:extLst>
              <a:ext uri="{FF2B5EF4-FFF2-40B4-BE49-F238E27FC236}">
                <a16:creationId xmlns:a16="http://schemas.microsoft.com/office/drawing/2014/main" id="{58C8A282-42D2-8D40-C9A8-5DF375F1E00A}"/>
              </a:ext>
            </a:extLst>
          </p:cNvPr>
          <p:cNvSpPr/>
          <p:nvPr/>
        </p:nvSpPr>
        <p:spPr>
          <a:xfrm>
            <a:off x="3414471" y="2522326"/>
            <a:ext cx="3195130" cy="2376821"/>
          </a:xfrm>
          <a:prstGeom prst="roundRect">
            <a:avLst/>
          </a:prstGeom>
          <a:noFill/>
          <a:ln w="381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6" name="TextBox 5">
            <a:extLst>
              <a:ext uri="{FF2B5EF4-FFF2-40B4-BE49-F238E27FC236}">
                <a16:creationId xmlns:a16="http://schemas.microsoft.com/office/drawing/2014/main" id="{9844F7AE-40B1-1229-2F4B-8345ACF09EB7}"/>
              </a:ext>
            </a:extLst>
          </p:cNvPr>
          <p:cNvSpPr txBox="1"/>
          <p:nvPr/>
        </p:nvSpPr>
        <p:spPr>
          <a:xfrm>
            <a:off x="382081" y="5012382"/>
            <a:ext cx="5434501" cy="369332"/>
          </a:xfrm>
          <a:prstGeom prst="rect">
            <a:avLst/>
          </a:prstGeom>
          <a:noFill/>
        </p:spPr>
        <p:txBody>
          <a:bodyPr wrap="none" rtlCol="0">
            <a:spAutoFit/>
          </a:bodyPr>
          <a:lstStyle/>
          <a:p>
            <a:r>
              <a:rPr lang="en-US" dirty="0"/>
              <a:t>Display output of printed Uber data frame head ( )</a:t>
            </a:r>
            <a:endParaRPr lang="en-AU" dirty="0"/>
          </a:p>
        </p:txBody>
      </p:sp>
      <p:sp>
        <p:nvSpPr>
          <p:cNvPr id="7" name="TextBox 6">
            <a:extLst>
              <a:ext uri="{FF2B5EF4-FFF2-40B4-BE49-F238E27FC236}">
                <a16:creationId xmlns:a16="http://schemas.microsoft.com/office/drawing/2014/main" id="{719FE49D-206D-037A-6B07-FE18BF44EC27}"/>
              </a:ext>
            </a:extLst>
          </p:cNvPr>
          <p:cNvSpPr txBox="1"/>
          <p:nvPr/>
        </p:nvSpPr>
        <p:spPr>
          <a:xfrm>
            <a:off x="1196082" y="393897"/>
            <a:ext cx="7676876" cy="1477328"/>
          </a:xfrm>
          <a:prstGeom prst="rect">
            <a:avLst/>
          </a:prstGeom>
          <a:noFill/>
        </p:spPr>
        <p:txBody>
          <a:bodyPr wrap="square" rtlCol="0">
            <a:spAutoFit/>
          </a:bodyPr>
          <a:lstStyle/>
          <a:p>
            <a:r>
              <a:rPr lang="en-US" dirty="0">
                <a:solidFill>
                  <a:srgbClr val="374151"/>
                </a:solidFill>
                <a:latin typeface="Söhne"/>
              </a:rPr>
              <a:t>T</a:t>
            </a:r>
            <a:r>
              <a:rPr lang="en-US" b="0" i="0" dirty="0">
                <a:solidFill>
                  <a:srgbClr val="374151"/>
                </a:solidFill>
                <a:effectLst/>
                <a:latin typeface="Söhne"/>
              </a:rPr>
              <a:t>he Uber dataset </a:t>
            </a:r>
            <a:r>
              <a:rPr lang="en-US" dirty="0">
                <a:solidFill>
                  <a:srgbClr val="374151"/>
                </a:solidFill>
                <a:latin typeface="Söhne"/>
              </a:rPr>
              <a:t>includes </a:t>
            </a:r>
            <a:r>
              <a:rPr lang="en-US" b="0" i="0" dirty="0">
                <a:solidFill>
                  <a:srgbClr val="374151"/>
                </a:solidFill>
                <a:effectLst/>
                <a:latin typeface="Söhne"/>
              </a:rPr>
              <a:t>information such as the precise date and time of each Uber journey, denoted as '</a:t>
            </a:r>
            <a:r>
              <a:rPr lang="en-US" b="0" i="0" dirty="0" err="1">
                <a:solidFill>
                  <a:srgbClr val="374151"/>
                </a:solidFill>
                <a:effectLst/>
                <a:latin typeface="Söhne"/>
              </a:rPr>
              <a:t>pickup_datetime</a:t>
            </a:r>
            <a:r>
              <a:rPr lang="en-US" b="0" i="0" dirty="0">
                <a:solidFill>
                  <a:srgbClr val="374151"/>
                </a:solidFill>
                <a:effectLst/>
                <a:latin typeface="Söhne"/>
              </a:rPr>
              <a:t>' along with latitude and longitude coordinates. We will undertake a data extraction process to retrieve these details, followed by a call to the </a:t>
            </a:r>
            <a:r>
              <a:rPr lang="en-US" b="0" i="0" dirty="0" err="1">
                <a:solidFill>
                  <a:srgbClr val="374151"/>
                </a:solidFill>
                <a:effectLst/>
                <a:latin typeface="Söhne"/>
              </a:rPr>
              <a:t>OpenWeather</a:t>
            </a:r>
            <a:r>
              <a:rPr lang="en-US" b="0" i="0" dirty="0">
                <a:solidFill>
                  <a:srgbClr val="374151"/>
                </a:solidFill>
                <a:effectLst/>
                <a:latin typeface="Söhne"/>
              </a:rPr>
              <a:t> API to procure weather information corresponding to the exact 'pickup' moments.</a:t>
            </a:r>
            <a:endParaRPr lang="en-AU" dirty="0"/>
          </a:p>
        </p:txBody>
      </p:sp>
    </p:spTree>
    <p:extLst>
      <p:ext uri="{BB962C8B-B14F-4D97-AF65-F5344CB8AC3E}">
        <p14:creationId xmlns:p14="http://schemas.microsoft.com/office/powerpoint/2010/main" val="1725629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F4444CE-BC8D-4D61-B303-4C05614E62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62423CA5-E2E1-4789-B759-9906C1C940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4660126"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Isosceles Triangle 14">
            <a:extLst>
              <a:ext uri="{FF2B5EF4-FFF2-40B4-BE49-F238E27FC236}">
                <a16:creationId xmlns:a16="http://schemas.microsoft.com/office/drawing/2014/main" id="{73772B81-181F-48B7-8826-4D9686D15D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660127" y="-3"/>
            <a:ext cx="1056745" cy="6858001"/>
          </a:xfrm>
          <a:prstGeom prst="triangle">
            <a:avLst>
              <a:gd name="adj" fmla="val 100000"/>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0D863FFA-E03A-9615-CEE6-5FB00142F34E}"/>
              </a:ext>
            </a:extLst>
          </p:cNvPr>
          <p:cNvSpPr>
            <a:spLocks noGrp="1"/>
          </p:cNvSpPr>
          <p:nvPr>
            <p:ph type="title"/>
          </p:nvPr>
        </p:nvSpPr>
        <p:spPr>
          <a:xfrm>
            <a:off x="673754" y="643467"/>
            <a:ext cx="4203045" cy="1375608"/>
          </a:xfrm>
        </p:spPr>
        <p:txBody>
          <a:bodyPr vert="horz" lIns="91440" tIns="45720" rIns="91440" bIns="45720" rtlCol="0" anchor="ctr">
            <a:normAutofit/>
          </a:bodyPr>
          <a:lstStyle/>
          <a:p>
            <a:r>
              <a:rPr lang="en-US">
                <a:solidFill>
                  <a:schemeClr val="bg1"/>
                </a:solidFill>
              </a:rPr>
              <a:t>Weather api</a:t>
            </a:r>
          </a:p>
        </p:txBody>
      </p:sp>
      <p:sp>
        <p:nvSpPr>
          <p:cNvPr id="4" name="Content Placeholder 2">
            <a:extLst>
              <a:ext uri="{FF2B5EF4-FFF2-40B4-BE49-F238E27FC236}">
                <a16:creationId xmlns:a16="http://schemas.microsoft.com/office/drawing/2014/main" id="{BA55897D-66FD-103F-9AC0-0727CA3BDC1D}"/>
              </a:ext>
            </a:extLst>
          </p:cNvPr>
          <p:cNvSpPr txBox="1">
            <a:spLocks/>
          </p:cNvSpPr>
          <p:nvPr/>
        </p:nvSpPr>
        <p:spPr>
          <a:xfrm>
            <a:off x="673754" y="2160590"/>
            <a:ext cx="3973943" cy="3440110"/>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457200">
              <a:buClr>
                <a:schemeClr val="accent1"/>
              </a:buClr>
              <a:buSzPct val="80000"/>
              <a:buNone/>
            </a:pPr>
            <a:r>
              <a:rPr lang="en-US" sz="700" dirty="0">
                <a:solidFill>
                  <a:schemeClr val="bg1"/>
                </a:solidFill>
              </a:rPr>
              <a:t>This code is designed to process each row of an Uber ride pickup dataset and extract key information, including coordinates and timestamps. Subsequently, it constructs an API URL to retrieve weather data from </a:t>
            </a:r>
            <a:r>
              <a:rPr lang="en-US" sz="700" dirty="0" err="1">
                <a:solidFill>
                  <a:schemeClr val="bg1"/>
                </a:solidFill>
              </a:rPr>
              <a:t>OpenWeatherMap</a:t>
            </a:r>
            <a:r>
              <a:rPr lang="en-US" sz="700" dirty="0">
                <a:solidFill>
                  <a:schemeClr val="bg1"/>
                </a:solidFill>
              </a:rPr>
              <a:t>, incorporating these details. The retrieved weather information is then stored in the '</a:t>
            </a:r>
            <a:r>
              <a:rPr lang="en-US" sz="700" dirty="0" err="1">
                <a:solidFill>
                  <a:schemeClr val="bg1"/>
                </a:solidFill>
              </a:rPr>
              <a:t>weather_data</a:t>
            </a:r>
            <a:r>
              <a:rPr lang="en-US" sz="700" dirty="0">
                <a:solidFill>
                  <a:schemeClr val="bg1"/>
                </a:solidFill>
              </a:rPr>
              <a:t>' list. The code incorporates error handling mechanisms for various potential issues during API requests. The resulting '</a:t>
            </a:r>
            <a:r>
              <a:rPr lang="en-US" sz="700" dirty="0" err="1">
                <a:solidFill>
                  <a:schemeClr val="bg1"/>
                </a:solidFill>
              </a:rPr>
              <a:t>weather_data</a:t>
            </a:r>
            <a:r>
              <a:rPr lang="en-US" sz="700" dirty="0">
                <a:solidFill>
                  <a:schemeClr val="bg1"/>
                </a:solidFill>
              </a:rPr>
              <a:t>' list becomes a comprehensive repository of weather-related information, corresponding to each Uber ride pickup entry in the original dataset.</a:t>
            </a:r>
          </a:p>
          <a:p>
            <a:pPr marL="0" indent="0" defTabSz="457200">
              <a:buClr>
                <a:schemeClr val="accent1"/>
              </a:buClr>
              <a:buSzPct val="80000"/>
              <a:buFont typeface="Wingdings 3" charset="2"/>
              <a:buChar char=""/>
            </a:pPr>
            <a:endParaRPr lang="en-US" sz="700" dirty="0">
              <a:solidFill>
                <a:schemeClr val="bg1"/>
              </a:solidFill>
            </a:endParaRPr>
          </a:p>
          <a:p>
            <a:pPr marL="0" indent="0" defTabSz="457200">
              <a:buClr>
                <a:schemeClr val="accent1"/>
              </a:buClr>
              <a:buSzPct val="80000"/>
              <a:buNone/>
            </a:pPr>
            <a:r>
              <a:rPr lang="en-US" sz="700" dirty="0">
                <a:solidFill>
                  <a:schemeClr val="bg1"/>
                </a:solidFill>
              </a:rPr>
              <a:t>The code </a:t>
            </a:r>
            <a:r>
              <a:rPr lang="en-US" sz="700" dirty="0" err="1">
                <a:solidFill>
                  <a:schemeClr val="bg1"/>
                </a:solidFill>
              </a:rPr>
              <a:t>utlises</a:t>
            </a:r>
            <a:r>
              <a:rPr lang="en-US" sz="700" dirty="0">
                <a:solidFill>
                  <a:schemeClr val="bg1"/>
                </a:solidFill>
              </a:rPr>
              <a:t> a loop to iterate through the rows of the '</a:t>
            </a:r>
            <a:r>
              <a:rPr lang="en-US" sz="700" dirty="0" err="1">
                <a:solidFill>
                  <a:schemeClr val="bg1"/>
                </a:solidFill>
              </a:rPr>
              <a:t>uber_df</a:t>
            </a:r>
            <a:r>
              <a:rPr lang="en-US" sz="700" dirty="0">
                <a:solidFill>
                  <a:schemeClr val="bg1"/>
                </a:solidFill>
              </a:rPr>
              <a:t>' </a:t>
            </a:r>
            <a:r>
              <a:rPr lang="en-US" sz="700" dirty="0" err="1">
                <a:solidFill>
                  <a:schemeClr val="bg1"/>
                </a:solidFill>
              </a:rPr>
              <a:t>DataFrame</a:t>
            </a:r>
            <a:r>
              <a:rPr lang="en-US" sz="700" dirty="0">
                <a:solidFill>
                  <a:schemeClr val="bg1"/>
                </a:solidFill>
              </a:rPr>
              <a:t>, extracting latitude, longitude, and pickup datetime for each row. It further converts the datetime into a Unix timestamp, facilitating API URL creation with pertinent information. The code initiates API requests to </a:t>
            </a:r>
            <a:r>
              <a:rPr lang="en-US" sz="700" dirty="0" err="1">
                <a:solidFill>
                  <a:schemeClr val="bg1"/>
                </a:solidFill>
              </a:rPr>
              <a:t>OpenWeatherMap</a:t>
            </a:r>
            <a:r>
              <a:rPr lang="en-US" sz="700" dirty="0">
                <a:solidFill>
                  <a:schemeClr val="bg1"/>
                </a:solidFill>
              </a:rPr>
              <a:t> to fetch weather data specific to each coordinate and timestamp.</a:t>
            </a:r>
          </a:p>
          <a:p>
            <a:pPr marL="0" indent="0" defTabSz="457200">
              <a:buClr>
                <a:schemeClr val="accent1"/>
              </a:buClr>
              <a:buSzPct val="80000"/>
              <a:buFont typeface="Wingdings 3" charset="2"/>
              <a:buChar char=""/>
            </a:pPr>
            <a:endParaRPr lang="en-US" sz="700" dirty="0">
              <a:solidFill>
                <a:schemeClr val="bg1"/>
              </a:solidFill>
            </a:endParaRPr>
          </a:p>
          <a:p>
            <a:pPr marL="0" indent="0" defTabSz="457200">
              <a:buClr>
                <a:schemeClr val="accent1"/>
              </a:buClr>
              <a:buSzPct val="80000"/>
              <a:buNone/>
            </a:pPr>
            <a:r>
              <a:rPr lang="en-US" sz="700" dirty="0">
                <a:solidFill>
                  <a:schemeClr val="bg1"/>
                </a:solidFill>
              </a:rPr>
              <a:t>Upon making an API request, the code scrutinizes the response status code to ascertain the request's success. When the status code is 200 (indicating a successful request), it proceeds to extract temperature and wind speed information from the JSON response. This data, along with the original pickup datetime and coordinates, is added to the '</a:t>
            </a:r>
            <a:r>
              <a:rPr lang="en-US" sz="700" dirty="0" err="1">
                <a:solidFill>
                  <a:schemeClr val="bg1"/>
                </a:solidFill>
              </a:rPr>
              <a:t>weather_data</a:t>
            </a:r>
            <a:r>
              <a:rPr lang="en-US" sz="700" dirty="0">
                <a:solidFill>
                  <a:schemeClr val="bg1"/>
                </a:solidFill>
              </a:rPr>
              <a:t>' list. Conversely, if the status code is not 200 (signifying a failed request), the code adeptly prints an error message, detailing the unsuccessful weather data retrieval for the given coordinate and timestamp.</a:t>
            </a:r>
          </a:p>
          <a:p>
            <a:pPr marL="0" indent="0" defTabSz="457200">
              <a:buClr>
                <a:schemeClr val="accent1"/>
              </a:buClr>
              <a:buSzPct val="80000"/>
              <a:buFont typeface="Wingdings 3" charset="2"/>
              <a:buChar char=""/>
            </a:pPr>
            <a:endParaRPr lang="en-US" sz="700" dirty="0">
              <a:solidFill>
                <a:schemeClr val="bg1"/>
              </a:solidFill>
            </a:endParaRPr>
          </a:p>
          <a:p>
            <a:pPr marL="0" indent="0" defTabSz="457200">
              <a:buClr>
                <a:schemeClr val="accent1"/>
              </a:buClr>
              <a:buSzPct val="80000"/>
              <a:buNone/>
            </a:pPr>
            <a:r>
              <a:rPr lang="en-US" sz="700" dirty="0">
                <a:solidFill>
                  <a:schemeClr val="bg1"/>
                </a:solidFill>
              </a:rPr>
              <a:t>Furthermore, the code encompasses exception handling procedures to anticipate potential errors during the API requests. It employs specific exception categories and a comprehensive 'Exception' catch-all block to handle any unforeseen exceptions. In the event of exceptions, the code communicates the encountered issue during the data retrieval process but continues to extract the data without failure, ensuring robustness while continuing the task until completion.</a:t>
            </a:r>
          </a:p>
        </p:txBody>
      </p:sp>
      <p:pic>
        <p:nvPicPr>
          <p:cNvPr id="6" name="Picture 5" descr="A screenshot of a computer code&#10;&#10;Description automatically generated">
            <a:extLst>
              <a:ext uri="{FF2B5EF4-FFF2-40B4-BE49-F238E27FC236}">
                <a16:creationId xmlns:a16="http://schemas.microsoft.com/office/drawing/2014/main" id="{F9642616-9B52-9EE3-AAF6-4ED2250C32F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48332" y="972608"/>
            <a:ext cx="5038837" cy="4900269"/>
          </a:xfrm>
          <a:prstGeom prst="rect">
            <a:avLst/>
          </a:prstGeom>
        </p:spPr>
      </p:pic>
      <p:sp>
        <p:nvSpPr>
          <p:cNvPr id="17" name="Isosceles Triangle 16">
            <a:extLst>
              <a:ext uri="{FF2B5EF4-FFF2-40B4-BE49-F238E27FC236}">
                <a16:creationId xmlns:a16="http://schemas.microsoft.com/office/drawing/2014/main" id="{B2205F6E-03C6-4E92-877C-E2482F659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755696"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dirty="0"/>
          </a:p>
        </p:txBody>
      </p:sp>
    </p:spTree>
    <p:extLst>
      <p:ext uri="{BB962C8B-B14F-4D97-AF65-F5344CB8AC3E}">
        <p14:creationId xmlns:p14="http://schemas.microsoft.com/office/powerpoint/2010/main" val="507207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65AC7D1-EAA9-48F5-B509-60A7F50BF7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4" name="Rectangle 23">
            <a:extLst>
              <a:ext uri="{FF2B5EF4-FFF2-40B4-BE49-F238E27FC236}">
                <a16:creationId xmlns:a16="http://schemas.microsoft.com/office/drawing/2014/main" id="{D6320AF9-619A-4175-865B-5663E1AEF4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6" name="Straight Connector 25">
            <a:extLst>
              <a:ext uri="{FF2B5EF4-FFF2-40B4-BE49-F238E27FC236}">
                <a16:creationId xmlns:a16="http://schemas.microsoft.com/office/drawing/2014/main" id="{063B6EC6-D752-4EE7-908B-F8F19E8C7FE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11313" y="0"/>
            <a:ext cx="1219200" cy="6858000"/>
          </a:xfrm>
          <a:prstGeom prst="line">
            <a:avLst/>
          </a:prstGeom>
          <a:ln w="9525">
            <a:solidFill>
              <a:schemeClr val="accent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8" name="Straight Connector 27">
            <a:extLst>
              <a:ext uri="{FF2B5EF4-FFF2-40B4-BE49-F238E27FC236}">
                <a16:creationId xmlns:a16="http://schemas.microsoft.com/office/drawing/2014/main" id="{EFECD4E8-AD3E-4228-82A2-9461958EA9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3290979" y="3681413"/>
            <a:ext cx="4763558" cy="3176587"/>
          </a:xfrm>
          <a:prstGeom prst="line">
            <a:avLst/>
          </a:prstGeom>
          <a:ln w="9525">
            <a:solidFill>
              <a:schemeClr val="tx1">
                <a:lumMod val="50000"/>
                <a:lumOff val="50000"/>
                <a:alpha val="80000"/>
              </a:schemeClr>
            </a:solidFill>
          </a:ln>
        </p:spPr>
        <p:style>
          <a:lnRef idx="2">
            <a:schemeClr val="accent1"/>
          </a:lnRef>
          <a:fillRef idx="0">
            <a:schemeClr val="accent1"/>
          </a:fillRef>
          <a:effectRef idx="1">
            <a:schemeClr val="accent1"/>
          </a:effectRef>
          <a:fontRef idx="minor">
            <a:schemeClr val="tx1"/>
          </a:fontRef>
        </p:style>
      </p:cxnSp>
      <p:sp>
        <p:nvSpPr>
          <p:cNvPr id="30" name="Rectangle 23">
            <a:extLst>
              <a:ext uri="{FF2B5EF4-FFF2-40B4-BE49-F238E27FC236}">
                <a16:creationId xmlns:a16="http://schemas.microsoft.com/office/drawing/2014/main" id="{7E018740-5C2B-4A41-AC1A-7E68D1EC1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2568"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2" name="Rectangle 25">
            <a:extLst>
              <a:ext uri="{FF2B5EF4-FFF2-40B4-BE49-F238E27FC236}">
                <a16:creationId xmlns:a16="http://schemas.microsoft.com/office/drawing/2014/main" id="{166F75A4-C475-4941-8EE2-B80A06A2C1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534"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4" name="Isosceles Triangle 33">
            <a:extLst>
              <a:ext uri="{FF2B5EF4-FFF2-40B4-BE49-F238E27FC236}">
                <a16:creationId xmlns:a16="http://schemas.microsoft.com/office/drawing/2014/main" id="{A032553A-72E8-4B0D-8405-FF9771C9AF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33425"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6" name="Rectangle 27">
            <a:extLst>
              <a:ext uri="{FF2B5EF4-FFF2-40B4-BE49-F238E27FC236}">
                <a16:creationId xmlns:a16="http://schemas.microsoft.com/office/drawing/2014/main" id="{765800AC-C3B9-498E-87BC-29FAE4C76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5592"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38" name="Isosceles Triangle 37">
            <a:extLst>
              <a:ext uri="{FF2B5EF4-FFF2-40B4-BE49-F238E27FC236}">
                <a16:creationId xmlns:a16="http://schemas.microsoft.com/office/drawing/2014/main" id="{1F9D6ACB-2FF4-49F9-978A-E0D5327FC6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2758"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AU"/>
          </a:p>
        </p:txBody>
      </p:sp>
      <p:sp>
        <p:nvSpPr>
          <p:cNvPr id="40" name="Freeform: Shape 39">
            <a:extLst>
              <a:ext uri="{FF2B5EF4-FFF2-40B4-BE49-F238E27FC236}">
                <a16:creationId xmlns:a16="http://schemas.microsoft.com/office/drawing/2014/main" id="{A5EC319D-0FEA-4B95-A3EA-01E35672C9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97631" y="-8467"/>
            <a:ext cx="5994369" cy="6866467"/>
          </a:xfrm>
          <a:custGeom>
            <a:avLst/>
            <a:gdLst>
              <a:gd name="connsiteX0" fmla="*/ 0 w 5994369"/>
              <a:gd name="connsiteY0" fmla="*/ 0 h 6866467"/>
              <a:gd name="connsiteX1" fmla="*/ 1249825 w 5994369"/>
              <a:gd name="connsiteY1" fmla="*/ 0 h 6866467"/>
              <a:gd name="connsiteX2" fmla="*/ 1249825 w 5994369"/>
              <a:gd name="connsiteY2" fmla="*/ 8467 h 6866467"/>
              <a:gd name="connsiteX3" fmla="*/ 5994369 w 5994369"/>
              <a:gd name="connsiteY3" fmla="*/ 8467 h 6866467"/>
              <a:gd name="connsiteX4" fmla="*/ 5994369 w 5994369"/>
              <a:gd name="connsiteY4" fmla="*/ 6866467 h 6866467"/>
              <a:gd name="connsiteX5" fmla="*/ 1249825 w 5994369"/>
              <a:gd name="connsiteY5" fmla="*/ 6866467 h 6866467"/>
              <a:gd name="connsiteX6" fmla="*/ 1109382 w 5994369"/>
              <a:gd name="connsiteY6" fmla="*/ 6866467 h 6866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94369" h="6866467">
                <a:moveTo>
                  <a:pt x="0" y="0"/>
                </a:moveTo>
                <a:lnTo>
                  <a:pt x="1249825" y="0"/>
                </a:lnTo>
                <a:lnTo>
                  <a:pt x="1249825" y="8467"/>
                </a:lnTo>
                <a:lnTo>
                  <a:pt x="5994369" y="8467"/>
                </a:lnTo>
                <a:lnTo>
                  <a:pt x="5994369" y="6866467"/>
                </a:lnTo>
                <a:lnTo>
                  <a:pt x="1249825" y="6866467"/>
                </a:lnTo>
                <a:lnTo>
                  <a:pt x="1109382" y="686646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FFE7959-49EC-EE98-FE2C-F588F5A826A6}"/>
              </a:ext>
            </a:extLst>
          </p:cNvPr>
          <p:cNvSpPr>
            <a:spLocks noGrp="1"/>
          </p:cNvSpPr>
          <p:nvPr>
            <p:ph type="title"/>
          </p:nvPr>
        </p:nvSpPr>
        <p:spPr>
          <a:xfrm>
            <a:off x="7181723" y="609600"/>
            <a:ext cx="4512989" cy="2227730"/>
          </a:xfrm>
        </p:spPr>
        <p:txBody>
          <a:bodyPr vert="horz" lIns="91440" tIns="45720" rIns="91440" bIns="45720" rtlCol="0" anchor="ctr">
            <a:normAutofit/>
          </a:bodyPr>
          <a:lstStyle/>
          <a:p>
            <a:r>
              <a:rPr lang="en-US" dirty="0" err="1">
                <a:solidFill>
                  <a:srgbClr val="FFFFFF"/>
                </a:solidFill>
              </a:rPr>
              <a:t>Uber_Weather_df</a:t>
            </a:r>
            <a:endParaRPr lang="en-US" dirty="0">
              <a:solidFill>
                <a:srgbClr val="FFFFFF"/>
              </a:solidFill>
            </a:endParaRPr>
          </a:p>
        </p:txBody>
      </p:sp>
      <p:pic>
        <p:nvPicPr>
          <p:cNvPr id="6" name="Picture 5" descr="A screenshot of a computer&#10;&#10;Description automatically generated">
            <a:extLst>
              <a:ext uri="{FF2B5EF4-FFF2-40B4-BE49-F238E27FC236}">
                <a16:creationId xmlns:a16="http://schemas.microsoft.com/office/drawing/2014/main" id="{7F134DB4-D019-21F2-A610-E0E3E69CBA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7251" y="1691759"/>
            <a:ext cx="3856774" cy="3563381"/>
          </a:xfrm>
          <a:prstGeom prst="rect">
            <a:avLst/>
          </a:prstGeom>
        </p:spPr>
      </p:pic>
      <p:sp>
        <p:nvSpPr>
          <p:cNvPr id="4" name="Content Placeholder 2">
            <a:extLst>
              <a:ext uri="{FF2B5EF4-FFF2-40B4-BE49-F238E27FC236}">
                <a16:creationId xmlns:a16="http://schemas.microsoft.com/office/drawing/2014/main" id="{EB3ABF1D-D813-0E08-B01A-F9808777B8E5}"/>
              </a:ext>
            </a:extLst>
          </p:cNvPr>
          <p:cNvSpPr txBox="1">
            <a:spLocks/>
          </p:cNvSpPr>
          <p:nvPr/>
        </p:nvSpPr>
        <p:spPr>
          <a:xfrm>
            <a:off x="7181725" y="2837329"/>
            <a:ext cx="4512988" cy="3317938"/>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defTabSz="457200">
              <a:buClr>
                <a:schemeClr val="accent1"/>
              </a:buClr>
              <a:buSzPct val="80000"/>
              <a:buNone/>
            </a:pPr>
            <a:r>
              <a:rPr lang="en-US" dirty="0">
                <a:solidFill>
                  <a:srgbClr val="FFFFFF"/>
                </a:solidFill>
              </a:rPr>
              <a:t>Combining the original uber ride information dataset and the values successfully received from the weather </a:t>
            </a:r>
            <a:r>
              <a:rPr lang="en-US" dirty="0" err="1">
                <a:solidFill>
                  <a:srgbClr val="FFFFFF"/>
                </a:solidFill>
              </a:rPr>
              <a:t>api</a:t>
            </a:r>
            <a:r>
              <a:rPr lang="en-US" dirty="0">
                <a:solidFill>
                  <a:srgbClr val="FFFFFF"/>
                </a:solidFill>
              </a:rPr>
              <a:t> an Uber_Weather.csv file was created.</a:t>
            </a:r>
          </a:p>
        </p:txBody>
      </p:sp>
      <p:sp>
        <p:nvSpPr>
          <p:cNvPr id="3" name="Rectangle: Rounded Corners 2">
            <a:extLst>
              <a:ext uri="{FF2B5EF4-FFF2-40B4-BE49-F238E27FC236}">
                <a16:creationId xmlns:a16="http://schemas.microsoft.com/office/drawing/2014/main" id="{99293DA6-DBEA-D420-491D-FB15A5391340}"/>
              </a:ext>
            </a:extLst>
          </p:cNvPr>
          <p:cNvSpPr/>
          <p:nvPr/>
        </p:nvSpPr>
        <p:spPr>
          <a:xfrm>
            <a:off x="3424843" y="1588656"/>
            <a:ext cx="1207575" cy="3666484"/>
          </a:xfrm>
          <a:prstGeom prst="roundRect">
            <a:avLst/>
          </a:prstGeom>
          <a:noFill/>
          <a:ln w="38100">
            <a:solidFill>
              <a:srgbClr val="FFFF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26269865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55AE6B0-AC9E-4167-806F-E9DB135FC4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 name="Title 1">
            <a:extLst>
              <a:ext uri="{FF2B5EF4-FFF2-40B4-BE49-F238E27FC236}">
                <a16:creationId xmlns:a16="http://schemas.microsoft.com/office/drawing/2014/main" id="{CA88F9AB-0556-34C8-65A6-F71EC8778354}"/>
              </a:ext>
            </a:extLst>
          </p:cNvPr>
          <p:cNvSpPr>
            <a:spLocks noGrp="1"/>
          </p:cNvSpPr>
          <p:nvPr>
            <p:ph type="title"/>
          </p:nvPr>
        </p:nvSpPr>
        <p:spPr>
          <a:xfrm>
            <a:off x="446052" y="1318193"/>
            <a:ext cx="3547581" cy="4093028"/>
          </a:xfrm>
        </p:spPr>
        <p:txBody>
          <a:bodyPr anchor="ctr">
            <a:normAutofit/>
          </a:bodyPr>
          <a:lstStyle/>
          <a:p>
            <a:r>
              <a:rPr lang="en-US" sz="4400" dirty="0"/>
              <a:t>Pose</a:t>
            </a:r>
            <a:br>
              <a:rPr lang="en-US" sz="4400" dirty="0"/>
            </a:br>
            <a:r>
              <a:rPr lang="en-US" sz="4400" dirty="0"/>
              <a:t>Hypothesis</a:t>
            </a:r>
            <a:endParaRPr lang="en-AU" sz="4400" dirty="0"/>
          </a:p>
        </p:txBody>
      </p:sp>
      <p:grpSp>
        <p:nvGrpSpPr>
          <p:cNvPr id="11" name="Group 10">
            <a:extLst>
              <a:ext uri="{FF2B5EF4-FFF2-40B4-BE49-F238E27FC236}">
                <a16:creationId xmlns:a16="http://schemas.microsoft.com/office/drawing/2014/main" id="{3523416A-383B-4FDC-B4C9-D8EDDFE9C04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267" y="-8467"/>
            <a:ext cx="4766733" cy="6866467"/>
            <a:chOff x="7425267" y="-8467"/>
            <a:chExt cx="4766733" cy="6866467"/>
          </a:xfrm>
        </p:grpSpPr>
        <p:cxnSp>
          <p:nvCxnSpPr>
            <p:cNvPr id="12" name="Straight Connector 11">
              <a:extLst>
                <a:ext uri="{FF2B5EF4-FFF2-40B4-BE49-F238E27FC236}">
                  <a16:creationId xmlns:a16="http://schemas.microsoft.com/office/drawing/2014/main" id="{CB0D29D5-3F7C-4197-821B-6D60A66CC04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371012" y="0"/>
              <a:ext cx="1219200" cy="6858000"/>
            </a:xfrm>
            <a:prstGeom prst="line">
              <a:avLst/>
            </a:prstGeom>
            <a:ln w="9525">
              <a:solidFill>
                <a:srgbClr val="BFBFBF">
                  <a:alpha val="75000"/>
                </a:srgbClr>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347FB49A-3541-428A-AADE-682A3C5056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7425267" y="3681413"/>
              <a:ext cx="4763558" cy="3176587"/>
            </a:xfrm>
            <a:prstGeom prst="line">
              <a:avLst/>
            </a:prstGeom>
            <a:ln w="9525">
              <a:solidFill>
                <a:srgbClr val="BFBFBF">
                  <a:alpha val="80000"/>
                </a:srgbClr>
              </a:solidFill>
            </a:ln>
          </p:spPr>
          <p:style>
            <a:lnRef idx="2">
              <a:schemeClr val="accent1"/>
            </a:lnRef>
            <a:fillRef idx="0">
              <a:schemeClr val="accent1"/>
            </a:fillRef>
            <a:effectRef idx="1">
              <a:schemeClr val="accent1"/>
            </a:effectRef>
            <a:fontRef idx="minor">
              <a:schemeClr val="tx1"/>
            </a:fontRef>
          </p:style>
        </p:cxnSp>
        <p:sp>
          <p:nvSpPr>
            <p:cNvPr id="14" name="Rectangle 23">
              <a:extLst>
                <a:ext uri="{FF2B5EF4-FFF2-40B4-BE49-F238E27FC236}">
                  <a16:creationId xmlns:a16="http://schemas.microsoft.com/office/drawing/2014/main" id="{D96F53DC-08F1-42C6-B558-B83D54B276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15" name="Rectangle 25">
              <a:extLst>
                <a:ext uri="{FF2B5EF4-FFF2-40B4-BE49-F238E27FC236}">
                  <a16:creationId xmlns:a16="http://schemas.microsoft.com/office/drawing/2014/main" id="{AFE48CAF-A51C-463F-A570-ED99439A5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16" name="Isosceles Triangle 15">
              <a:extLst>
                <a:ext uri="{FF2B5EF4-FFF2-40B4-BE49-F238E27FC236}">
                  <a16:creationId xmlns:a16="http://schemas.microsoft.com/office/drawing/2014/main" id="{01F0C48B-50FF-4351-8207-16D0960483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17" name="Rectangle 27">
              <a:extLst>
                <a:ext uri="{FF2B5EF4-FFF2-40B4-BE49-F238E27FC236}">
                  <a16:creationId xmlns:a16="http://schemas.microsoft.com/office/drawing/2014/main" id="{300384B6-5ED6-4F91-A548-B706D8375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18" name="Rectangle 28">
              <a:extLst>
                <a:ext uri="{FF2B5EF4-FFF2-40B4-BE49-F238E27FC236}">
                  <a16:creationId xmlns:a16="http://schemas.microsoft.com/office/drawing/2014/main" id="{337AFFAE-C182-463C-9459-8AB3C69D9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19" name="Rectangle 29">
              <a:extLst>
                <a:ext uri="{FF2B5EF4-FFF2-40B4-BE49-F238E27FC236}">
                  <a16:creationId xmlns:a16="http://schemas.microsoft.com/office/drawing/2014/main" id="{510ACF17-C3F0-42BF-BDEB-D079277121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sp>
          <p:nvSpPr>
            <p:cNvPr id="20" name="Isosceles Triangle 19">
              <a:extLst>
                <a:ext uri="{FF2B5EF4-FFF2-40B4-BE49-F238E27FC236}">
                  <a16:creationId xmlns:a16="http://schemas.microsoft.com/office/drawing/2014/main" id="{E804EFD0-B84E-476F-9FC6-6C4A42EA00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AU"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grpSp>
      <p:sp>
        <p:nvSpPr>
          <p:cNvPr id="22" name="Rectangle 21">
            <a:extLst>
              <a:ext uri="{FF2B5EF4-FFF2-40B4-BE49-F238E27FC236}">
                <a16:creationId xmlns:a16="http://schemas.microsoft.com/office/drawing/2014/main" id="{87BD1F4E-A66D-4C06-86DA-8D56CA7A3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7719" y="0"/>
            <a:ext cx="6214281"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rebuchet MS" panose="020B0603020202020204"/>
              <a:ea typeface="+mn-ea"/>
              <a:cs typeface="+mn-cs"/>
            </a:endParaRPr>
          </a:p>
        </p:txBody>
      </p:sp>
      <p:graphicFrame>
        <p:nvGraphicFramePr>
          <p:cNvPr id="5" name="Content Placeholder 2">
            <a:extLst>
              <a:ext uri="{FF2B5EF4-FFF2-40B4-BE49-F238E27FC236}">
                <a16:creationId xmlns:a16="http://schemas.microsoft.com/office/drawing/2014/main" id="{B6B472CC-1750-F9F6-50A9-A99F7CABE304}"/>
              </a:ext>
            </a:extLst>
          </p:cNvPr>
          <p:cNvGraphicFramePr>
            <a:graphicFrameLocks noGrp="1"/>
          </p:cNvGraphicFramePr>
          <p:nvPr>
            <p:ph idx="1"/>
            <p:extLst>
              <p:ext uri="{D42A27DB-BD31-4B8C-83A1-F6EECF244321}">
                <p14:modId xmlns:p14="http://schemas.microsoft.com/office/powerpoint/2010/main" val="3614306891"/>
              </p:ext>
            </p:extLst>
          </p:nvPr>
        </p:nvGraphicFramePr>
        <p:xfrm>
          <a:off x="4916553" y="-8467"/>
          <a:ext cx="6628804" cy="33749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Content Placeholder 2">
            <a:extLst>
              <a:ext uri="{FF2B5EF4-FFF2-40B4-BE49-F238E27FC236}">
                <a16:creationId xmlns:a16="http://schemas.microsoft.com/office/drawing/2014/main" id="{BEC6E42E-6A05-1529-FDD4-8B493334E942}"/>
              </a:ext>
            </a:extLst>
          </p:cNvPr>
          <p:cNvGraphicFramePr>
            <a:graphicFrameLocks/>
          </p:cNvGraphicFramePr>
          <p:nvPr>
            <p:extLst>
              <p:ext uri="{D42A27DB-BD31-4B8C-83A1-F6EECF244321}">
                <p14:modId xmlns:p14="http://schemas.microsoft.com/office/powerpoint/2010/main" val="4184710470"/>
              </p:ext>
            </p:extLst>
          </p:nvPr>
        </p:nvGraphicFramePr>
        <p:xfrm>
          <a:off x="4916553" y="3483032"/>
          <a:ext cx="6781204" cy="3374967"/>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98790162"/>
      </p:ext>
    </p:extLst>
  </p:cSld>
  <p:clrMapOvr>
    <a:masterClrMapping/>
  </p:clrMapOvr>
</p:sld>
</file>

<file path=ppt/theme/theme1.xml><?xml version="1.0" encoding="utf-8"?>
<a:theme xmlns:a="http://schemas.openxmlformats.org/drawingml/2006/main" name="Facet">
  <a:themeElements>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2527</TotalTime>
  <Words>2881</Words>
  <Application>Microsoft Office PowerPoint</Application>
  <PresentationFormat>Widescreen</PresentationFormat>
  <Paragraphs>152</Paragraphs>
  <Slides>40</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-apple-system</vt:lpstr>
      <vt:lpstr>Arial</vt:lpstr>
      <vt:lpstr>Calibri</vt:lpstr>
      <vt:lpstr>Roboto</vt:lpstr>
      <vt:lpstr>Söhne</vt:lpstr>
      <vt:lpstr>Trebuchet MS</vt:lpstr>
      <vt:lpstr>Wingdings 3</vt:lpstr>
      <vt:lpstr>Facet</vt:lpstr>
      <vt:lpstr>Uber Rides and Weather  </vt:lpstr>
      <vt:lpstr>Team Members </vt:lpstr>
      <vt:lpstr>Project Brief </vt:lpstr>
      <vt:lpstr>Project overview </vt:lpstr>
      <vt:lpstr>Project Commencement</vt:lpstr>
      <vt:lpstr>Uber_df</vt:lpstr>
      <vt:lpstr>Weather api</vt:lpstr>
      <vt:lpstr>Uber_Weather_df</vt:lpstr>
      <vt:lpstr>Pose Hypothesis</vt:lpstr>
      <vt:lpstr>CODE &amp; Output</vt:lpstr>
      <vt:lpstr>Code</vt:lpstr>
      <vt:lpstr>Output</vt:lpstr>
      <vt:lpstr>Code</vt:lpstr>
      <vt:lpstr>Output</vt:lpstr>
      <vt:lpstr>Output</vt:lpstr>
      <vt:lpstr>Output</vt:lpstr>
      <vt:lpstr>Code</vt:lpstr>
      <vt:lpstr>Output</vt:lpstr>
      <vt:lpstr>Output</vt:lpstr>
      <vt:lpstr>Output</vt:lpstr>
      <vt:lpstr>Code</vt:lpstr>
      <vt:lpstr>Output</vt:lpstr>
      <vt:lpstr>Output</vt:lpstr>
      <vt:lpstr>Scatter Plot Summary</vt:lpstr>
      <vt:lpstr>Who would have Uber believed it!</vt:lpstr>
      <vt:lpstr>Methodology using original dataset  </vt:lpstr>
      <vt:lpstr>Methodology</vt:lpstr>
      <vt:lpstr>Methodology – Cleaning dataset</vt:lpstr>
      <vt:lpstr>Methodology   Boxplot</vt:lpstr>
      <vt:lpstr>Results</vt:lpstr>
      <vt:lpstr>Results</vt:lpstr>
      <vt:lpstr>Results</vt:lpstr>
      <vt:lpstr>Results</vt:lpstr>
      <vt:lpstr>Results</vt:lpstr>
      <vt:lpstr>Results</vt:lpstr>
      <vt:lpstr>Results</vt:lpstr>
      <vt:lpstr>Results</vt:lpstr>
      <vt:lpstr>Results</vt:lpstr>
      <vt:lpstr>Results</vt:lpstr>
      <vt:lpstr>Thanks!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Characterisation of Uber usage</dc:title>
  <dc:creator>lee armstrong</dc:creator>
  <cp:lastModifiedBy>Julián Ravelo</cp:lastModifiedBy>
  <cp:revision>61</cp:revision>
  <dcterms:created xsi:type="dcterms:W3CDTF">2023-09-05T12:13:03Z</dcterms:created>
  <dcterms:modified xsi:type="dcterms:W3CDTF">2023-09-07T10:17:07Z</dcterms:modified>
</cp:coreProperties>
</file>

<file path=docProps/thumbnail.jpeg>
</file>